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3"/>
    <p:sldMasterId id="2147483654" r:id="rId4"/>
    <p:sldMasterId id="2147483655" r:id="rId5"/>
    <p:sldMasterId id="2147483656" r:id="rId6"/>
    <p:sldMasterId id="214748365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Lst>
  <p:sldSz cy="5143500" cx="9144000"/>
  <p:notesSz cx="6858000" cy="9144000"/>
  <p:embeddedFontLst>
    <p:embeddedFont>
      <p:font typeface="Playfair Display"/>
      <p:regular r:id="rId24"/>
      <p:bold r:id="rId25"/>
      <p:italic r:id="rId26"/>
      <p:boldItalic r:id="rId27"/>
    </p:embeddedFont>
    <p:embeddedFont>
      <p:font typeface="Montserrat"/>
      <p:regular r:id="rId28"/>
      <p:bold r:id="rId29"/>
      <p:italic r:id="rId30"/>
      <p:boldItalic r:id="rId31"/>
    </p:embeddedFont>
    <p:embeddedFont>
      <p:font typeface="Noto Sans Symbols"/>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font" Target="fonts/PlayfairDisplay-regular.fntdata"/><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26" Type="http://schemas.openxmlformats.org/officeDocument/2006/relationships/font" Target="fonts/PlayfairDisplay-italic.fntdata"/><Relationship Id="rId25" Type="http://schemas.openxmlformats.org/officeDocument/2006/relationships/font" Target="fonts/PlayfairDisplay-bold.fntdata"/><Relationship Id="rId28" Type="http://schemas.openxmlformats.org/officeDocument/2006/relationships/font" Target="fonts/Montserrat-regular.fntdata"/><Relationship Id="rId27" Type="http://schemas.openxmlformats.org/officeDocument/2006/relationships/font" Target="fonts/PlayfairDisplay-boldItalic.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font" Target="fonts/Montserrat-bold.fntdata"/><Relationship Id="rId7" Type="http://schemas.openxmlformats.org/officeDocument/2006/relationships/slideMaster" Target="slideMasters/slideMaster5.xml"/><Relationship Id="rId8" Type="http://schemas.openxmlformats.org/officeDocument/2006/relationships/notesMaster" Target="notesMasters/notesMaster1.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3.xml"/><Relationship Id="rId33" Type="http://schemas.openxmlformats.org/officeDocument/2006/relationships/font" Target="fonts/NotoSansSymbols-bold.fntdata"/><Relationship Id="rId10" Type="http://schemas.openxmlformats.org/officeDocument/2006/relationships/slide" Target="slides/slide2.xml"/><Relationship Id="rId32" Type="http://schemas.openxmlformats.org/officeDocument/2006/relationships/font" Target="fonts/NotoSansSymbols-regular.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3cdfe3c6f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33cdfe3c6f7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3cdfe3c6f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33cdfe3c6f7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3cdfe3c6f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33cdfe3c6f7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1" name="Shape 11"/>
        <p:cNvGrpSpPr/>
        <p:nvPr/>
      </p:nvGrpSpPr>
      <p:grpSpPr>
        <a:xfrm>
          <a:off x="0" y="0"/>
          <a:ext cx="0" cy="0"/>
          <a:chOff x="0" y="0"/>
          <a:chExt cx="0" cy="0"/>
        </a:xfrm>
      </p:grpSpPr>
      <p:sp>
        <p:nvSpPr>
          <p:cNvPr id="12" name="Google Shape;12;p2"/>
          <p:cNvSpPr txBox="1"/>
          <p:nvPr>
            <p:ph type="title"/>
          </p:nvPr>
        </p:nvSpPr>
        <p:spPr>
          <a:xfrm>
            <a:off x="714960" y="540000"/>
            <a:ext cx="4447800" cy="1058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type="blank">
  <p:cSld name="BLANK">
    <p:spTree>
      <p:nvGrpSpPr>
        <p:cNvPr id="20" name="Shape 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blank">
  <p:cSld name="BLANK">
    <p:spTree>
      <p:nvGrpSpPr>
        <p:cNvPr id="26" name="Shape 2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type="tx">
  <p:cSld name="TITLE_AND_BODY">
    <p:spTree>
      <p:nvGrpSpPr>
        <p:cNvPr id="32" name="Shape 32"/>
        <p:cNvGrpSpPr/>
        <p:nvPr/>
      </p:nvGrpSpPr>
      <p:grpSpPr>
        <a:xfrm>
          <a:off x="0" y="0"/>
          <a:ext cx="0" cy="0"/>
          <a:chOff x="0" y="0"/>
          <a:chExt cx="0" cy="0"/>
        </a:xfrm>
      </p:grpSpPr>
      <p:sp>
        <p:nvSpPr>
          <p:cNvPr id="33" name="Google Shape;33;p8"/>
          <p:cNvSpPr txBox="1"/>
          <p:nvPr>
            <p:ph type="title"/>
          </p:nvPr>
        </p:nvSpPr>
        <p:spPr>
          <a:xfrm>
            <a:off x="714960" y="540000"/>
            <a:ext cx="4447800" cy="1058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8"/>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3_1" type="blank">
  <p:cSld name="BLANK">
    <p:spTree>
      <p:nvGrpSpPr>
        <p:cNvPr id="42" name="Shape 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10.png"/><Relationship Id="rId3"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xml"/><Relationship Id="rId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xml"/><Relationship Id="rId3" Type="http://schemas.openxmlformats.org/officeDocument/2006/relationships/theme" Target="../theme/theme6.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5.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slideLayout" Target="../slideLayouts/slideLayout5.xml"/><Relationship Id="rId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2229840" y="-1350000"/>
            <a:ext cx="12172320" cy="6221520"/>
            <a:chOff x="-2229840" y="-1350000"/>
            <a:chExt cx="12172320" cy="6221520"/>
          </a:xfrm>
        </p:grpSpPr>
        <p:pic>
          <p:nvPicPr>
            <p:cNvPr id="7" name="Google Shape;7;p1"/>
            <p:cNvPicPr preferRelativeResize="0"/>
            <p:nvPr/>
          </p:nvPicPr>
          <p:blipFill rotWithShape="1">
            <a:blip r:embed="rId1">
              <a:alphaModFix/>
            </a:blip>
            <a:srcRect b="0" l="0" r="0" t="0"/>
            <a:stretch/>
          </p:blipFill>
          <p:spPr>
            <a:xfrm>
              <a:off x="-2229840" y="-1350000"/>
              <a:ext cx="4767480" cy="4764960"/>
            </a:xfrm>
            <a:prstGeom prst="rect">
              <a:avLst/>
            </a:prstGeom>
            <a:noFill/>
            <a:ln>
              <a:noFill/>
            </a:ln>
          </p:spPr>
        </p:pic>
        <p:pic>
          <p:nvPicPr>
            <p:cNvPr id="8" name="Google Shape;8;p1"/>
            <p:cNvPicPr preferRelativeResize="0"/>
            <p:nvPr/>
          </p:nvPicPr>
          <p:blipFill rotWithShape="1">
            <a:blip r:embed="rId2">
              <a:alphaModFix/>
            </a:blip>
            <a:srcRect b="0" l="0" r="0" t="0"/>
            <a:stretch/>
          </p:blipFill>
          <p:spPr>
            <a:xfrm>
              <a:off x="6659640" y="1590480"/>
              <a:ext cx="3282840" cy="3281040"/>
            </a:xfrm>
            <a:prstGeom prst="rect">
              <a:avLst/>
            </a:prstGeom>
            <a:noFill/>
            <a:ln>
              <a:noFill/>
            </a:ln>
          </p:spPr>
        </p:pic>
      </p:grpSp>
      <p:sp>
        <p:nvSpPr>
          <p:cNvPr id="9" name="Google Shape;9;p1"/>
          <p:cNvSpPr txBox="1"/>
          <p:nvPr>
            <p:ph type="title"/>
          </p:nvPr>
        </p:nvSpPr>
        <p:spPr>
          <a:xfrm>
            <a:off x="714960" y="892440"/>
            <a:ext cx="6194520" cy="212904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 name="Shape 14"/>
        <p:cNvGrpSpPr/>
        <p:nvPr/>
      </p:nvGrpSpPr>
      <p:grpSpPr>
        <a:xfrm>
          <a:off x="0" y="0"/>
          <a:ext cx="0" cy="0"/>
          <a:chOff x="0" y="0"/>
          <a:chExt cx="0" cy="0"/>
        </a:xfrm>
      </p:grpSpPr>
      <p:grpSp>
        <p:nvGrpSpPr>
          <p:cNvPr id="15" name="Google Shape;15;p3"/>
          <p:cNvGrpSpPr/>
          <p:nvPr/>
        </p:nvGrpSpPr>
        <p:grpSpPr>
          <a:xfrm>
            <a:off x="-896760" y="-615600"/>
            <a:ext cx="10278000" cy="6420600"/>
            <a:chOff x="-896760" y="-615600"/>
            <a:chExt cx="10278000" cy="6420600"/>
          </a:xfrm>
        </p:grpSpPr>
        <p:pic>
          <p:nvPicPr>
            <p:cNvPr id="16" name="Google Shape;16;p3"/>
            <p:cNvPicPr preferRelativeResize="0"/>
            <p:nvPr/>
          </p:nvPicPr>
          <p:blipFill rotWithShape="1">
            <a:blip r:embed="rId1">
              <a:alphaModFix amt="65000"/>
            </a:blip>
            <a:srcRect b="0" l="0" r="0" t="0"/>
            <a:stretch/>
          </p:blipFill>
          <p:spPr>
            <a:xfrm>
              <a:off x="6475320" y="2900520"/>
              <a:ext cx="2905920" cy="2904480"/>
            </a:xfrm>
            <a:prstGeom prst="rect">
              <a:avLst/>
            </a:prstGeom>
            <a:noFill/>
            <a:ln>
              <a:noFill/>
            </a:ln>
          </p:spPr>
        </p:pic>
        <p:pic>
          <p:nvPicPr>
            <p:cNvPr id="17" name="Google Shape;17;p3"/>
            <p:cNvPicPr preferRelativeResize="0"/>
            <p:nvPr/>
          </p:nvPicPr>
          <p:blipFill rotWithShape="1">
            <a:blip r:embed="rId2">
              <a:alphaModFix amt="65000"/>
            </a:blip>
            <a:srcRect b="0" l="0" r="0" t="0"/>
            <a:stretch/>
          </p:blipFill>
          <p:spPr>
            <a:xfrm>
              <a:off x="-896760" y="-615600"/>
              <a:ext cx="2905920" cy="2904480"/>
            </a:xfrm>
            <a:prstGeom prst="rect">
              <a:avLst/>
            </a:prstGeom>
            <a:noFill/>
            <a:ln>
              <a:noFill/>
            </a:ln>
          </p:spPr>
        </p:pic>
      </p:grpSp>
      <p:sp>
        <p:nvSpPr>
          <p:cNvPr id="18" name="Google Shape;18;p3"/>
          <p:cNvSpPr txBox="1"/>
          <p:nvPr>
            <p:ph type="title"/>
          </p:nvPr>
        </p:nvSpPr>
        <p:spPr>
          <a:xfrm>
            <a:off x="2241360" y="1352520"/>
            <a:ext cx="4791240" cy="56556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9" name="Google Shape;19;p3"/>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 name="Shape 21"/>
        <p:cNvGrpSpPr/>
        <p:nvPr/>
      </p:nvGrpSpPr>
      <p:grpSpPr>
        <a:xfrm>
          <a:off x="0" y="0"/>
          <a:ext cx="0" cy="0"/>
          <a:chOff x="0" y="0"/>
          <a:chExt cx="0" cy="0"/>
        </a:xfrm>
      </p:grpSpPr>
      <p:sp>
        <p:nvSpPr>
          <p:cNvPr id="22" name="Google Shape;22;p5"/>
          <p:cNvSpPr txBox="1"/>
          <p:nvPr>
            <p:ph type="title"/>
          </p:nvPr>
        </p:nvSpPr>
        <p:spPr>
          <a:xfrm>
            <a:off x="1069200" y="1938240"/>
            <a:ext cx="6536160" cy="56412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3" name="Google Shape;23;p5"/>
          <p:cNvSpPr txBox="1"/>
          <p:nvPr>
            <p:ph idx="2" type="title"/>
          </p:nvPr>
        </p:nvSpPr>
        <p:spPr>
          <a:xfrm>
            <a:off x="1069200" y="936000"/>
            <a:ext cx="914040" cy="91404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pic>
        <p:nvPicPr>
          <p:cNvPr id="24" name="Google Shape;24;p5"/>
          <p:cNvPicPr preferRelativeResize="0"/>
          <p:nvPr/>
        </p:nvPicPr>
        <p:blipFill rotWithShape="1">
          <a:blip r:embed="rId1">
            <a:alphaModFix amt="75000"/>
          </a:blip>
          <a:srcRect b="0" l="0" r="0" t="0"/>
          <a:stretch/>
        </p:blipFill>
        <p:spPr>
          <a:xfrm>
            <a:off x="-1582560" y="3021120"/>
            <a:ext cx="3591720" cy="3589920"/>
          </a:xfrm>
          <a:prstGeom prst="rect">
            <a:avLst/>
          </a:prstGeom>
          <a:noFill/>
          <a:ln>
            <a:noFill/>
          </a:ln>
        </p:spPr>
      </p:pic>
      <p:sp>
        <p:nvSpPr>
          <p:cNvPr id="25" name="Google Shape;25;p5"/>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 name="Shape 27"/>
        <p:cNvGrpSpPr/>
        <p:nvPr/>
      </p:nvGrpSpPr>
      <p:grpSpPr>
        <a:xfrm>
          <a:off x="0" y="0"/>
          <a:ext cx="0" cy="0"/>
          <a:chOff x="0" y="0"/>
          <a:chExt cx="0" cy="0"/>
        </a:xfrm>
      </p:grpSpPr>
      <p:sp>
        <p:nvSpPr>
          <p:cNvPr id="28" name="Google Shape;28;p7"/>
          <p:cNvSpPr txBox="1"/>
          <p:nvPr>
            <p:ph type="title"/>
          </p:nvPr>
        </p:nvSpPr>
        <p:spPr>
          <a:xfrm>
            <a:off x="714960" y="894600"/>
            <a:ext cx="4046400" cy="55692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9" name="Google Shape;29;p7"/>
          <p:cNvSpPr txBox="1"/>
          <p:nvPr>
            <p:ph idx="1" type="body"/>
          </p:nvPr>
        </p:nvSpPr>
        <p:spPr>
          <a:xfrm>
            <a:off x="714960" y="1451880"/>
            <a:ext cx="4046400" cy="294696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cxnSp>
        <p:nvCxnSpPr>
          <p:cNvPr id="30" name="Google Shape;30;p7"/>
          <p:cNvCxnSpPr/>
          <p:nvPr/>
        </p:nvCxnSpPr>
        <p:spPr>
          <a:xfrm>
            <a:off x="0" y="274320"/>
            <a:ext cx="3819600" cy="360"/>
          </a:xfrm>
          <a:prstGeom prst="straightConnector1">
            <a:avLst/>
          </a:prstGeom>
          <a:noFill/>
          <a:ln cap="flat" cmpd="sng" w="9525">
            <a:solidFill>
              <a:srgbClr val="191919"/>
            </a:solidFill>
            <a:prstDash val="solid"/>
            <a:round/>
            <a:headEnd len="sm" w="sm" type="none"/>
            <a:tailEnd len="med" w="med" type="triangle"/>
          </a:ln>
        </p:spPr>
      </p:cxnSp>
      <p:pic>
        <p:nvPicPr>
          <p:cNvPr id="31" name="Google Shape;31;p7"/>
          <p:cNvPicPr preferRelativeResize="0"/>
          <p:nvPr/>
        </p:nvPicPr>
        <p:blipFill rotWithShape="1">
          <a:blip r:embed="rId1">
            <a:alphaModFix/>
          </a:blip>
          <a:srcRect b="0" l="0" r="0" t="0"/>
          <a:stretch/>
        </p:blipFill>
        <p:spPr>
          <a:xfrm>
            <a:off x="7191000" y="3300120"/>
            <a:ext cx="4077000" cy="40752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 name="Shape 35"/>
        <p:cNvGrpSpPr/>
        <p:nvPr/>
      </p:nvGrpSpPr>
      <p:grpSpPr>
        <a:xfrm>
          <a:off x="0" y="0"/>
          <a:ext cx="0" cy="0"/>
          <a:chOff x="0" y="0"/>
          <a:chExt cx="0" cy="0"/>
        </a:xfrm>
      </p:grpSpPr>
      <p:grpSp>
        <p:nvGrpSpPr>
          <p:cNvPr id="36" name="Google Shape;36;p9"/>
          <p:cNvGrpSpPr/>
          <p:nvPr/>
        </p:nvGrpSpPr>
        <p:grpSpPr>
          <a:xfrm>
            <a:off x="-624240" y="-2020680"/>
            <a:ext cx="11368440" cy="8125200"/>
            <a:chOff x="-624240" y="-2020680"/>
            <a:chExt cx="11368440" cy="8125200"/>
          </a:xfrm>
        </p:grpSpPr>
        <p:pic>
          <p:nvPicPr>
            <p:cNvPr id="37" name="Google Shape;37;p9"/>
            <p:cNvPicPr preferRelativeResize="0"/>
            <p:nvPr/>
          </p:nvPicPr>
          <p:blipFill rotWithShape="1">
            <a:blip r:embed="rId1">
              <a:alphaModFix/>
            </a:blip>
            <a:srcRect b="0" l="0" r="0" t="0"/>
            <a:stretch/>
          </p:blipFill>
          <p:spPr>
            <a:xfrm>
              <a:off x="5718960" y="-2020680"/>
              <a:ext cx="5025240" cy="5022720"/>
            </a:xfrm>
            <a:prstGeom prst="rect">
              <a:avLst/>
            </a:prstGeom>
            <a:noFill/>
            <a:ln>
              <a:noFill/>
            </a:ln>
          </p:spPr>
        </p:pic>
        <p:pic>
          <p:nvPicPr>
            <p:cNvPr id="38" name="Google Shape;38;p9"/>
            <p:cNvPicPr preferRelativeResize="0"/>
            <p:nvPr/>
          </p:nvPicPr>
          <p:blipFill rotWithShape="1">
            <a:blip r:embed="rId2">
              <a:alphaModFix/>
            </a:blip>
            <a:srcRect b="0" l="0" r="0" t="0"/>
            <a:stretch/>
          </p:blipFill>
          <p:spPr>
            <a:xfrm>
              <a:off x="-624240" y="3111840"/>
              <a:ext cx="2994120" cy="2992680"/>
            </a:xfrm>
            <a:prstGeom prst="rect">
              <a:avLst/>
            </a:prstGeom>
            <a:noFill/>
            <a:ln>
              <a:noFill/>
            </a:ln>
          </p:spPr>
        </p:pic>
      </p:grpSp>
      <p:sp>
        <p:nvSpPr>
          <p:cNvPr id="39" name="Google Shape;39;p9"/>
          <p:cNvSpPr txBox="1"/>
          <p:nvPr>
            <p:ph type="title"/>
          </p:nvPr>
        </p:nvSpPr>
        <p:spPr>
          <a:xfrm>
            <a:off x="714960" y="540000"/>
            <a:ext cx="4447800" cy="10584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0" name="Google Shape;40;p9"/>
          <p:cNvSpPr/>
          <p:nvPr/>
        </p:nvSpPr>
        <p:spPr>
          <a:xfrm>
            <a:off x="3091680" y="3646080"/>
            <a:ext cx="5337000" cy="55584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lang="en" sz="1200" strike="noStrike">
                <a:solidFill>
                  <a:schemeClr val="dk1"/>
                </a:solidFill>
                <a:latin typeface="Montserrat"/>
                <a:ea typeface="Montserrat"/>
                <a:cs typeface="Montserrat"/>
                <a:sym typeface="Montserrat"/>
              </a:rPr>
              <a:t>CREDITS:</a:t>
            </a:r>
            <a:r>
              <a:rPr b="0" lang="en" sz="1200" strike="noStrike">
                <a:solidFill>
                  <a:schemeClr val="dk1"/>
                </a:solidFill>
                <a:latin typeface="Montserrat"/>
                <a:ea typeface="Montserrat"/>
                <a:cs typeface="Montserrat"/>
                <a:sym typeface="Montserrat"/>
              </a:rPr>
              <a:t> This presentation template was created by </a:t>
            </a:r>
            <a:r>
              <a:rPr b="1" lang="en" sz="1200" u="sng" strike="noStrike">
                <a:solidFill>
                  <a:schemeClr val="hlink"/>
                </a:solidFill>
                <a:latin typeface="Montserrat"/>
                <a:ea typeface="Montserrat"/>
                <a:cs typeface="Montserrat"/>
                <a:sym typeface="Montserrat"/>
                <a:hlinkClick r:id="rId3"/>
              </a:rPr>
              <a:t>Slidesgo</a:t>
            </a:r>
            <a:r>
              <a:rPr b="0" lang="en" sz="1200" strike="noStrike">
                <a:solidFill>
                  <a:schemeClr val="dk1"/>
                </a:solidFill>
                <a:latin typeface="Montserrat"/>
                <a:ea typeface="Montserrat"/>
                <a:cs typeface="Montserrat"/>
                <a:sym typeface="Montserrat"/>
              </a:rPr>
              <a:t>, and includes icons by </a:t>
            </a:r>
            <a:r>
              <a:rPr b="1" lang="en" sz="1200" u="sng" strike="noStrike">
                <a:solidFill>
                  <a:schemeClr val="hlink"/>
                </a:solidFill>
                <a:latin typeface="Montserrat"/>
                <a:ea typeface="Montserrat"/>
                <a:cs typeface="Montserrat"/>
                <a:sym typeface="Montserrat"/>
                <a:hlinkClick r:id="rId4"/>
              </a:rPr>
              <a:t>Flaticon</a:t>
            </a:r>
            <a:r>
              <a:rPr b="0" lang="en" sz="1200" strike="noStrike">
                <a:solidFill>
                  <a:schemeClr val="dk1"/>
                </a:solidFill>
                <a:latin typeface="Montserrat"/>
                <a:ea typeface="Montserrat"/>
                <a:cs typeface="Montserrat"/>
                <a:sym typeface="Montserrat"/>
              </a:rPr>
              <a:t>, and infographics &amp; images by </a:t>
            </a:r>
            <a:r>
              <a:rPr b="1" lang="en" sz="1200" u="sng" strike="noStrike">
                <a:solidFill>
                  <a:schemeClr val="hlink"/>
                </a:solidFill>
                <a:latin typeface="Montserrat"/>
                <a:ea typeface="Montserrat"/>
                <a:cs typeface="Montserrat"/>
                <a:sym typeface="Montserrat"/>
                <a:hlinkClick r:id="rId5"/>
              </a:rPr>
              <a:t>Freepik</a:t>
            </a:r>
            <a:r>
              <a:rPr b="0" lang="en" sz="1200" u="sng" strike="noStrike">
                <a:solidFill>
                  <a:schemeClr val="dk1"/>
                </a:solidFill>
                <a:latin typeface="Montserrat"/>
                <a:ea typeface="Montserrat"/>
                <a:cs typeface="Montserrat"/>
                <a:sym typeface="Montserrat"/>
              </a:rPr>
              <a:t> </a:t>
            </a:r>
            <a:endParaRPr b="0" sz="1200" strike="noStrike">
              <a:solidFill>
                <a:srgbClr val="000000"/>
              </a:solidFill>
              <a:latin typeface="Noto Sans Symbols"/>
              <a:ea typeface="Noto Sans Symbols"/>
              <a:cs typeface="Noto Sans Symbols"/>
              <a:sym typeface="Noto Sans Symbols"/>
            </a:endParaRPr>
          </a:p>
        </p:txBody>
      </p:sp>
      <p:sp>
        <p:nvSpPr>
          <p:cNvPr id="41" name="Google Shape;41;p9"/>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11"/>
          <p:cNvSpPr txBox="1"/>
          <p:nvPr>
            <p:ph type="title"/>
          </p:nvPr>
        </p:nvSpPr>
        <p:spPr>
          <a:xfrm>
            <a:off x="714240" y="895320"/>
            <a:ext cx="6190920" cy="213336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chemeClr val="dk1"/>
              </a:buClr>
              <a:buSzPts val="5500"/>
              <a:buFont typeface="Playfair Display"/>
              <a:buNone/>
            </a:pPr>
            <a:r>
              <a:rPr b="0" lang="en" sz="5500" strike="noStrike">
                <a:solidFill>
                  <a:schemeClr val="dk1"/>
                </a:solidFill>
                <a:latin typeface="Playfair Display"/>
                <a:ea typeface="Playfair Display"/>
                <a:cs typeface="Playfair Display"/>
                <a:sym typeface="Playfair Display"/>
              </a:rPr>
              <a:t>Traffic Accident Severity Prediction</a:t>
            </a:r>
            <a:endParaRPr b="0" sz="5500" strike="noStrike">
              <a:solidFill>
                <a:schemeClr val="dk1"/>
              </a:solidFill>
              <a:latin typeface="Arial"/>
              <a:ea typeface="Arial"/>
              <a:cs typeface="Arial"/>
              <a:sym typeface="Arial"/>
            </a:endParaRPr>
          </a:p>
        </p:txBody>
      </p:sp>
      <p:sp>
        <p:nvSpPr>
          <p:cNvPr id="48" name="Google Shape;48;p11"/>
          <p:cNvSpPr txBox="1"/>
          <p:nvPr>
            <p:ph idx="1" type="subTitle"/>
          </p:nvPr>
        </p:nvSpPr>
        <p:spPr>
          <a:xfrm>
            <a:off x="4600440" y="3714840"/>
            <a:ext cx="3828600" cy="52344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dk1"/>
              </a:buClr>
              <a:buSzPts val="1400"/>
              <a:buFont typeface="Montserrat"/>
              <a:buNone/>
            </a:pPr>
            <a:r>
              <a:rPr b="0" i="0" lang="en" sz="1400" u="none" cap="none" strike="noStrike">
                <a:solidFill>
                  <a:schemeClr val="dk1"/>
                </a:solidFill>
                <a:latin typeface="Montserrat"/>
                <a:ea typeface="Montserrat"/>
                <a:cs typeface="Montserrat"/>
                <a:sym typeface="Montserrat"/>
              </a:rPr>
              <a:t>A Big Data Project for Improving Road Safety</a:t>
            </a:r>
            <a:endParaRPr b="0" i="0" sz="1400" u="none" cap="none" strike="noStrike">
              <a:solidFill>
                <a:srgbClr val="000000"/>
              </a:solidFill>
              <a:latin typeface="Noto Sans Symbols"/>
              <a:ea typeface="Noto Sans Symbols"/>
              <a:cs typeface="Noto Sans Symbols"/>
              <a:sym typeface="Noto Sans Symbols"/>
            </a:endParaRPr>
          </a:p>
        </p:txBody>
      </p:sp>
      <p:cxnSp>
        <p:nvCxnSpPr>
          <p:cNvPr id="49" name="Google Shape;49;p11"/>
          <p:cNvCxnSpPr/>
          <p:nvPr/>
        </p:nvCxnSpPr>
        <p:spPr>
          <a:xfrm>
            <a:off x="4974120" y="3492000"/>
            <a:ext cx="3452040" cy="360"/>
          </a:xfrm>
          <a:prstGeom prst="straightConnector1">
            <a:avLst/>
          </a:prstGeom>
          <a:noFill/>
          <a:ln cap="flat" cmpd="sng" w="9525">
            <a:solidFill>
              <a:srgbClr val="191919"/>
            </a:solidFill>
            <a:prstDash val="solid"/>
            <a:round/>
            <a:headEnd len="sm" w="sm" type="none"/>
            <a:tailEnd len="med" w="med" type="stealth"/>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714240" y="895320"/>
            <a:ext cx="4047840" cy="552240"/>
          </a:xfrm>
          <a:prstGeom prst="rect">
            <a:avLst/>
          </a:prstGeom>
          <a:noFill/>
          <a:ln>
            <a:noFill/>
          </a:ln>
        </p:spPr>
        <p:txBody>
          <a:bodyPr anchorCtr="0" anchor="ctr" bIns="91425" lIns="91425" spcFirstLastPara="1" rIns="91425" wrap="square" tIns="91425">
            <a:normAutofit fontScale="83693"/>
          </a:bodyPr>
          <a:lstStyle/>
          <a:p>
            <a:pPr indent="0" lvl="0" marL="0" rtl="0" algn="l">
              <a:lnSpc>
                <a:spcPct val="100000"/>
              </a:lnSpc>
              <a:spcBef>
                <a:spcPts val="0"/>
              </a:spcBef>
              <a:spcAft>
                <a:spcPts val="0"/>
              </a:spcAft>
              <a:buClr>
                <a:schemeClr val="dk1"/>
              </a:buClr>
              <a:buSzPct val="100000"/>
              <a:buFont typeface="Playfair Display"/>
              <a:buNone/>
            </a:pPr>
            <a:r>
              <a:rPr b="0" lang="en" sz="3000" strike="noStrike">
                <a:solidFill>
                  <a:schemeClr val="dk1"/>
                </a:solidFill>
                <a:latin typeface="Playfair Display"/>
                <a:ea typeface="Playfair Display"/>
                <a:cs typeface="Playfair Display"/>
                <a:sym typeface="Playfair Display"/>
              </a:rPr>
              <a:t>Sample data visualization</a:t>
            </a:r>
            <a:endParaRPr b="0" sz="3000" strike="noStrike">
              <a:solidFill>
                <a:schemeClr val="dk1"/>
              </a:solidFill>
              <a:latin typeface="Arial"/>
              <a:ea typeface="Arial"/>
              <a:cs typeface="Arial"/>
              <a:sym typeface="Arial"/>
            </a:endParaRPr>
          </a:p>
        </p:txBody>
      </p:sp>
      <p:sp>
        <p:nvSpPr>
          <p:cNvPr id="113" name="Google Shape;113;p20"/>
          <p:cNvSpPr txBox="1"/>
          <p:nvPr>
            <p:ph idx="1" type="body"/>
          </p:nvPr>
        </p:nvSpPr>
        <p:spPr>
          <a:xfrm>
            <a:off x="714240" y="1447920"/>
            <a:ext cx="4047840" cy="29430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400"/>
              <a:buFont typeface="Montserrat"/>
              <a:buNone/>
            </a:pPr>
            <a:r>
              <a:rPr b="0" i="0" lang="en" sz="1400" u="none" cap="none" strike="noStrike">
                <a:solidFill>
                  <a:schemeClr val="dk1"/>
                </a:solidFill>
                <a:latin typeface="Montserrat"/>
                <a:ea typeface="Montserrat"/>
                <a:cs typeface="Montserrat"/>
                <a:sym typeface="Montserrat"/>
              </a:rPr>
              <a:t>To enhance understanding of the dataset, visualizations are vital. A bar chart showing the distribution of accident severity can provide intuitive insights into how incidents are spread across different severity levels. Furthermore, a sample data table will offer a snapshot of critical attributes such as ID, severity level, and other related information, aiding in understanding the dataset's layout.</a:t>
            </a:r>
            <a:endParaRPr b="0" i="0" sz="1400" u="none" cap="none" strike="noStrike">
              <a:solidFill>
                <a:srgbClr val="000000"/>
              </a:solidFill>
              <a:latin typeface="Arial"/>
              <a:ea typeface="Arial"/>
              <a:cs typeface="Arial"/>
              <a:sym typeface="Arial"/>
            </a:endParaRPr>
          </a:p>
        </p:txBody>
      </p:sp>
      <p:sp>
        <p:nvSpPr>
          <p:cNvPr id="114" name="Google Shape;114;p20"/>
          <p:cNvSpPr/>
          <p:nvPr/>
        </p:nvSpPr>
        <p:spPr>
          <a:xfrm>
            <a:off x="5016600" y="534960"/>
            <a:ext cx="3411720" cy="4073040"/>
          </a:xfrm>
          <a:prstGeom prst="round2SameRect">
            <a:avLst>
              <a:gd fmla="val 50000" name="adj1"/>
              <a:gd fmla="val 0" name="adj2"/>
            </a:avLst>
          </a:prstGeom>
          <a:blipFill rotWithShape="1">
            <a:blip r:embed="rId3">
              <a:alphaModFix/>
            </a:blip>
            <a:stretch>
              <a:fillRect b="0" l="0" r="0" t="0"/>
            </a:stretch>
          </a:blip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Noto Sans Symbols"/>
              <a:ea typeface="Noto Sans Symbols"/>
              <a:cs typeface="Noto Sans Symbols"/>
              <a:sym typeface="Noto Sans Symbol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idx="4294967295" type="title"/>
          </p:nvPr>
        </p:nvSpPr>
        <p:spPr>
          <a:xfrm>
            <a:off x="1066680" y="1933560"/>
            <a:ext cx="6533700" cy="5616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lt1"/>
              </a:buClr>
              <a:buSzPct val="100000"/>
              <a:buFont typeface="Playfair Display"/>
              <a:buNone/>
            </a:pPr>
            <a:r>
              <a:rPr lang="en" sz="5000">
                <a:solidFill>
                  <a:schemeClr val="lt1"/>
                </a:solidFill>
                <a:latin typeface="Playfair Display"/>
                <a:ea typeface="Playfair Display"/>
                <a:cs typeface="Playfair Display"/>
                <a:sym typeface="Playfair Display"/>
              </a:rPr>
              <a:t>Project</a:t>
            </a:r>
            <a:r>
              <a:rPr b="0" i="0" lang="en" sz="5000" u="none" cap="none" strike="noStrike">
                <a:solidFill>
                  <a:schemeClr val="lt1"/>
                </a:solidFill>
                <a:latin typeface="Playfair Display"/>
                <a:ea typeface="Playfair Display"/>
                <a:cs typeface="Playfair Display"/>
                <a:sym typeface="Playfair Display"/>
              </a:rPr>
              <a:t> Overview</a:t>
            </a:r>
            <a:endParaRPr b="0" i="0" sz="5000" u="none" cap="none" strike="noStrike">
              <a:solidFill>
                <a:schemeClr val="dk1"/>
              </a:solidFill>
              <a:latin typeface="Arial"/>
              <a:ea typeface="Arial"/>
              <a:cs typeface="Arial"/>
              <a:sym typeface="Arial"/>
            </a:endParaRPr>
          </a:p>
        </p:txBody>
      </p:sp>
      <p:sp>
        <p:nvSpPr>
          <p:cNvPr id="120" name="Google Shape;120;p21"/>
          <p:cNvSpPr txBox="1"/>
          <p:nvPr>
            <p:ph idx="4294967295" type="title"/>
          </p:nvPr>
        </p:nvSpPr>
        <p:spPr>
          <a:xfrm>
            <a:off x="1066674" y="933475"/>
            <a:ext cx="1048500" cy="9141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lt1"/>
              </a:buClr>
              <a:buSzPct val="100000"/>
              <a:buFont typeface="Playfair Display"/>
              <a:buNone/>
            </a:pPr>
            <a:r>
              <a:rPr b="0" i="1" lang="en" sz="6000" u="none" cap="none" strike="noStrike">
                <a:solidFill>
                  <a:schemeClr val="lt1"/>
                </a:solidFill>
                <a:latin typeface="Playfair Display"/>
                <a:ea typeface="Playfair Display"/>
                <a:cs typeface="Playfair Display"/>
                <a:sym typeface="Playfair Display"/>
              </a:rPr>
              <a:t>0</a:t>
            </a:r>
            <a:r>
              <a:rPr i="1" lang="en" sz="6000">
                <a:solidFill>
                  <a:schemeClr val="lt1"/>
                </a:solidFill>
                <a:latin typeface="Playfair Display"/>
                <a:ea typeface="Playfair Display"/>
                <a:cs typeface="Playfair Display"/>
                <a:sym typeface="Playfair Display"/>
              </a:rPr>
              <a:t>3</a:t>
            </a:r>
            <a:endParaRPr b="0" i="0" sz="6000" u="none" cap="none" strike="noStrike">
              <a:solidFill>
                <a:schemeClr val="dk1"/>
              </a:solidFill>
              <a:latin typeface="Arial"/>
              <a:ea typeface="Arial"/>
              <a:cs typeface="Arial"/>
              <a:sym typeface="Arial"/>
            </a:endParaRPr>
          </a:p>
        </p:txBody>
      </p:sp>
      <p:sp>
        <p:nvSpPr>
          <p:cNvPr id="121" name="Google Shape;121;p21"/>
          <p:cNvSpPr txBox="1"/>
          <p:nvPr>
            <p:ph idx="4294967295" type="subTitle"/>
          </p:nvPr>
        </p:nvSpPr>
        <p:spPr>
          <a:xfrm>
            <a:off x="5010120" y="3381480"/>
            <a:ext cx="3200100" cy="590100"/>
          </a:xfrm>
          <a:prstGeom prst="rect">
            <a:avLst/>
          </a:prstGeom>
          <a:noFill/>
          <a:ln>
            <a:noFill/>
          </a:ln>
        </p:spPr>
        <p:txBody>
          <a:bodyPr anchorCtr="0" anchor="ctr" bIns="91425" lIns="91425" spcFirstLastPara="1" rIns="91425" wrap="square" tIns="91425">
            <a:normAutofit/>
          </a:bodyPr>
          <a:lstStyle/>
          <a:p>
            <a:pPr indent="0" lvl="0" marL="0" marR="0" rtl="0" algn="ctr">
              <a:spcBef>
                <a:spcPts val="0"/>
              </a:spcBef>
              <a:spcAft>
                <a:spcPts val="0"/>
              </a:spcAft>
              <a:buSzPts val="1600"/>
              <a:buFont typeface="Arial"/>
              <a:buNone/>
            </a:pPr>
            <a:r>
              <a:t/>
            </a:r>
            <a:endParaRPr b="0" i="0" sz="1600" u="none" cap="none" strike="noStrike">
              <a:solidFill>
                <a:schemeClr val="lt1"/>
              </a:solidFill>
              <a:latin typeface="Montserrat"/>
              <a:ea typeface="Montserrat"/>
              <a:cs typeface="Montserrat"/>
              <a:sym typeface="Montserrat"/>
            </a:endParaRPr>
          </a:p>
        </p:txBody>
      </p:sp>
      <p:cxnSp>
        <p:nvCxnSpPr>
          <p:cNvPr id="122" name="Google Shape;122;p21"/>
          <p:cNvCxnSpPr/>
          <p:nvPr/>
        </p:nvCxnSpPr>
        <p:spPr>
          <a:xfrm>
            <a:off x="4974120" y="3167280"/>
            <a:ext cx="3452100" cy="300"/>
          </a:xfrm>
          <a:prstGeom prst="straightConnector1">
            <a:avLst/>
          </a:prstGeom>
          <a:noFill/>
          <a:ln cap="flat" cmpd="sng" w="9525">
            <a:solidFill>
              <a:srgbClr val="F3F3F3"/>
            </a:solidFill>
            <a:prstDash val="solid"/>
            <a:round/>
            <a:headEnd len="sm" w="sm" type="none"/>
            <a:tailEnd len="med" w="med"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idx="4294967295" type="subTitle"/>
          </p:nvPr>
        </p:nvSpPr>
        <p:spPr>
          <a:xfrm>
            <a:off x="2238480" y="2371680"/>
            <a:ext cx="4619100" cy="1257000"/>
          </a:xfrm>
          <a:prstGeom prst="rect">
            <a:avLst/>
          </a:prstGeom>
          <a:noFill/>
          <a:ln>
            <a:noFill/>
          </a:ln>
        </p:spPr>
        <p:txBody>
          <a:bodyPr anchorCtr="0" anchor="ctr" bIns="91425" lIns="91425" spcFirstLastPara="1" rIns="91425" wrap="square" tIns="91425">
            <a:normAutofit fontScale="85000"/>
          </a:bodyPr>
          <a:lstStyle/>
          <a:p>
            <a:pPr indent="0" lvl="0" marL="0" marR="0" rtl="0" algn="ctr">
              <a:spcBef>
                <a:spcPts val="0"/>
              </a:spcBef>
              <a:spcAft>
                <a:spcPts val="0"/>
              </a:spcAft>
              <a:buNone/>
            </a:pPr>
            <a:r>
              <a:rPr lang="en" sz="1600">
                <a:solidFill>
                  <a:schemeClr val="lt1"/>
                </a:solidFill>
                <a:latin typeface="Montserrat"/>
                <a:ea typeface="Montserrat"/>
                <a:cs typeface="Montserrat"/>
                <a:sym typeface="Montserrat"/>
              </a:rPr>
              <a:t>The project consists of four sequential stages:</a:t>
            </a:r>
            <a:endParaRPr b="0" i="0" sz="1600" u="none" cap="none" strike="noStrike">
              <a:solidFill>
                <a:srgbClr val="FFFFFF"/>
              </a:solidFill>
              <a:latin typeface="Noto Sans Symbols"/>
              <a:ea typeface="Noto Sans Symbols"/>
              <a:cs typeface="Noto Sans Symbols"/>
              <a:sym typeface="Noto Sans Symbols"/>
            </a:endParaRPr>
          </a:p>
          <a:p>
            <a:pPr indent="0" lvl="0" marL="0" marR="0" rtl="0" algn="ctr">
              <a:spcBef>
                <a:spcPts val="0"/>
              </a:spcBef>
              <a:spcAft>
                <a:spcPts val="0"/>
              </a:spcAft>
              <a:buNone/>
            </a:pPr>
            <a:r>
              <a:rPr b="0" i="0" lang="en" sz="1600" u="none" cap="none" strike="noStrike">
                <a:solidFill>
                  <a:schemeClr val="lt1"/>
                </a:solidFill>
                <a:latin typeface="Montserrat"/>
                <a:ea typeface="Montserrat"/>
                <a:cs typeface="Montserrat"/>
                <a:sym typeface="Montserrat"/>
              </a:rPr>
              <a:t>- </a:t>
            </a:r>
            <a:r>
              <a:rPr lang="en" sz="1600">
                <a:solidFill>
                  <a:srgbClr val="A4C2F4"/>
                </a:solidFill>
                <a:latin typeface="Montserrat"/>
                <a:ea typeface="Montserrat"/>
                <a:cs typeface="Montserrat"/>
                <a:sym typeface="Montserrat"/>
              </a:rPr>
              <a:t>Stage 1:</a:t>
            </a:r>
            <a:r>
              <a:rPr b="0" i="0" lang="en" sz="1600" u="none" cap="none" strike="noStrike">
                <a:solidFill>
                  <a:schemeClr val="lt1"/>
                </a:solidFill>
                <a:latin typeface="Montserrat"/>
                <a:ea typeface="Montserrat"/>
                <a:cs typeface="Montserrat"/>
                <a:sym typeface="Montserrat"/>
              </a:rPr>
              <a:t> </a:t>
            </a:r>
            <a:r>
              <a:rPr lang="en" sz="1600">
                <a:solidFill>
                  <a:schemeClr val="lt1"/>
                </a:solidFill>
                <a:latin typeface="Montserrat"/>
                <a:ea typeface="Montserrat"/>
                <a:cs typeface="Montserrat"/>
                <a:sym typeface="Montserrat"/>
              </a:rPr>
              <a:t>Data ingestion and preprocessing</a:t>
            </a:r>
            <a:endParaRPr b="0" i="0" sz="1600" u="none" cap="none" strike="noStrike">
              <a:solidFill>
                <a:srgbClr val="FFFFFF"/>
              </a:solidFill>
              <a:latin typeface="Noto Sans Symbols"/>
              <a:ea typeface="Noto Sans Symbols"/>
              <a:cs typeface="Noto Sans Symbols"/>
              <a:sym typeface="Noto Sans Symbols"/>
            </a:endParaRPr>
          </a:p>
          <a:p>
            <a:pPr indent="0" lvl="0" marL="0" marR="0" rtl="0" algn="ctr">
              <a:spcBef>
                <a:spcPts val="0"/>
              </a:spcBef>
              <a:spcAft>
                <a:spcPts val="0"/>
              </a:spcAft>
              <a:buNone/>
            </a:pPr>
            <a:r>
              <a:rPr b="0" i="0" lang="en" sz="1600" u="none" cap="none" strike="noStrike">
                <a:solidFill>
                  <a:schemeClr val="lt1"/>
                </a:solidFill>
                <a:latin typeface="Montserrat"/>
                <a:ea typeface="Montserrat"/>
                <a:cs typeface="Montserrat"/>
                <a:sym typeface="Montserrat"/>
              </a:rPr>
              <a:t>- </a:t>
            </a:r>
            <a:r>
              <a:rPr lang="en" sz="1600">
                <a:solidFill>
                  <a:srgbClr val="A4C2F4"/>
                </a:solidFill>
                <a:latin typeface="Montserrat"/>
                <a:ea typeface="Montserrat"/>
                <a:cs typeface="Montserrat"/>
                <a:sym typeface="Montserrat"/>
              </a:rPr>
              <a:t>Stage 2: </a:t>
            </a:r>
            <a:r>
              <a:rPr lang="en" sz="1600">
                <a:solidFill>
                  <a:srgbClr val="FFFFFF"/>
                </a:solidFill>
                <a:latin typeface="Montserrat"/>
                <a:ea typeface="Montserrat"/>
                <a:cs typeface="Montserrat"/>
                <a:sym typeface="Montserrat"/>
              </a:rPr>
              <a:t>Data preprocessing and Query execution</a:t>
            </a:r>
            <a:endParaRPr b="0" i="0" sz="1600" u="none" cap="none" strike="noStrike">
              <a:solidFill>
                <a:srgbClr val="FFFFFF"/>
              </a:solidFill>
              <a:latin typeface="Noto Sans Symbols"/>
              <a:ea typeface="Noto Sans Symbols"/>
              <a:cs typeface="Noto Sans Symbols"/>
              <a:sym typeface="Noto Sans Symbols"/>
            </a:endParaRPr>
          </a:p>
          <a:p>
            <a:pPr indent="0" lvl="0" marL="0" marR="0" rtl="0" algn="ctr">
              <a:spcBef>
                <a:spcPts val="0"/>
              </a:spcBef>
              <a:spcAft>
                <a:spcPts val="0"/>
              </a:spcAft>
              <a:buNone/>
            </a:pPr>
            <a:r>
              <a:rPr b="0" i="0" lang="en" sz="1600" u="none" cap="none" strike="noStrike">
                <a:solidFill>
                  <a:schemeClr val="lt1"/>
                </a:solidFill>
                <a:latin typeface="Montserrat"/>
                <a:ea typeface="Montserrat"/>
                <a:cs typeface="Montserrat"/>
                <a:sym typeface="Montserrat"/>
              </a:rPr>
              <a:t>- </a:t>
            </a:r>
            <a:r>
              <a:rPr lang="en" sz="1600">
                <a:solidFill>
                  <a:srgbClr val="A4C2F4"/>
                </a:solidFill>
                <a:latin typeface="Montserrat"/>
                <a:ea typeface="Montserrat"/>
                <a:cs typeface="Montserrat"/>
                <a:sym typeface="Montserrat"/>
              </a:rPr>
              <a:t>Stage 3: </a:t>
            </a:r>
            <a:r>
              <a:rPr lang="en" sz="1600">
                <a:solidFill>
                  <a:schemeClr val="lt1"/>
                </a:solidFill>
                <a:latin typeface="Montserrat"/>
                <a:ea typeface="Montserrat"/>
                <a:cs typeface="Montserrat"/>
                <a:sym typeface="Montserrat"/>
              </a:rPr>
              <a:t>Machine learning modeling</a:t>
            </a:r>
            <a:endParaRPr b="0" i="0" sz="1600" u="none" cap="none" strike="noStrike">
              <a:solidFill>
                <a:srgbClr val="FFFFFF"/>
              </a:solidFill>
              <a:latin typeface="Noto Sans Symbols"/>
              <a:ea typeface="Noto Sans Symbols"/>
              <a:cs typeface="Noto Sans Symbols"/>
              <a:sym typeface="Noto Sans Symbols"/>
            </a:endParaRPr>
          </a:p>
          <a:p>
            <a:pPr indent="0" lvl="0" marL="0" marR="0" rtl="0" algn="ctr">
              <a:lnSpc>
                <a:spcPct val="100000"/>
              </a:lnSpc>
              <a:spcBef>
                <a:spcPts val="0"/>
              </a:spcBef>
              <a:spcAft>
                <a:spcPts val="0"/>
              </a:spcAft>
              <a:buNone/>
            </a:pPr>
            <a:r>
              <a:rPr b="0" i="0" lang="en" sz="1600" u="none" cap="none" strike="noStrike">
                <a:solidFill>
                  <a:schemeClr val="lt1"/>
                </a:solidFill>
                <a:latin typeface="Montserrat"/>
                <a:ea typeface="Montserrat"/>
                <a:cs typeface="Montserrat"/>
                <a:sym typeface="Montserrat"/>
              </a:rPr>
              <a:t>- </a:t>
            </a:r>
            <a:r>
              <a:rPr lang="en" sz="1600">
                <a:solidFill>
                  <a:srgbClr val="A4C2F4"/>
                </a:solidFill>
                <a:latin typeface="Montserrat"/>
                <a:ea typeface="Montserrat"/>
                <a:cs typeface="Montserrat"/>
                <a:sym typeface="Montserrat"/>
              </a:rPr>
              <a:t>Stage 4:</a:t>
            </a:r>
            <a:r>
              <a:rPr b="0" i="0" lang="en" sz="1600" u="none" cap="none" strike="noStrike">
                <a:solidFill>
                  <a:schemeClr val="lt1"/>
                </a:solidFill>
                <a:latin typeface="Montserrat"/>
                <a:ea typeface="Montserrat"/>
                <a:cs typeface="Montserrat"/>
                <a:sym typeface="Montserrat"/>
              </a:rPr>
              <a:t> </a:t>
            </a:r>
            <a:r>
              <a:rPr lang="en" sz="1600">
                <a:solidFill>
                  <a:schemeClr val="lt1"/>
                </a:solidFill>
                <a:latin typeface="Montserrat"/>
                <a:ea typeface="Montserrat"/>
                <a:cs typeface="Montserrat"/>
                <a:sym typeface="Montserrat"/>
              </a:rPr>
              <a:t>Model evaluation and Results storage</a:t>
            </a:r>
            <a:endParaRPr b="0" i="0" sz="1600" u="none" cap="none" strike="noStrike">
              <a:solidFill>
                <a:srgbClr val="FFFFFF"/>
              </a:solidFill>
              <a:latin typeface="Noto Sans Symbols"/>
              <a:ea typeface="Noto Sans Symbols"/>
              <a:cs typeface="Noto Sans Symbols"/>
              <a:sym typeface="Noto Sans Symbols"/>
            </a:endParaRPr>
          </a:p>
        </p:txBody>
      </p:sp>
      <p:sp>
        <p:nvSpPr>
          <p:cNvPr id="128" name="Google Shape;128;p22"/>
          <p:cNvSpPr txBox="1"/>
          <p:nvPr>
            <p:ph idx="4294967295" type="title"/>
          </p:nvPr>
        </p:nvSpPr>
        <p:spPr>
          <a:xfrm>
            <a:off x="2238480" y="1352520"/>
            <a:ext cx="4791000" cy="5616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lt1"/>
              </a:buClr>
              <a:buSzPct val="100000"/>
              <a:buFont typeface="Playfair Display"/>
              <a:buNone/>
            </a:pPr>
            <a:r>
              <a:rPr lang="en" sz="4500">
                <a:solidFill>
                  <a:schemeClr val="lt1"/>
                </a:solidFill>
                <a:latin typeface="Playfair Display"/>
                <a:ea typeface="Playfair Display"/>
                <a:cs typeface="Playfair Display"/>
                <a:sym typeface="Playfair Display"/>
              </a:rPr>
              <a:t>Project stages</a:t>
            </a:r>
            <a:endParaRPr b="0" i="0" sz="4500" u="none" cap="none" strike="noStrike">
              <a:solidFill>
                <a:schemeClr val="dk1"/>
              </a:solidFill>
              <a:latin typeface="Arial"/>
              <a:ea typeface="Arial"/>
              <a:cs typeface="Arial"/>
              <a:sym typeface="Arial"/>
            </a:endParaRPr>
          </a:p>
        </p:txBody>
      </p:sp>
      <p:cxnSp>
        <p:nvCxnSpPr>
          <p:cNvPr id="129" name="Google Shape;129;p22"/>
          <p:cNvCxnSpPr/>
          <p:nvPr/>
        </p:nvCxnSpPr>
        <p:spPr>
          <a:xfrm>
            <a:off x="2241360" y="2219760"/>
            <a:ext cx="4791900" cy="300"/>
          </a:xfrm>
          <a:prstGeom prst="straightConnector1">
            <a:avLst/>
          </a:prstGeom>
          <a:noFill/>
          <a:ln cap="flat" cmpd="sng" w="9525">
            <a:solidFill>
              <a:srgbClr val="F3F3F3"/>
            </a:solidFill>
            <a:prstDash val="solid"/>
            <a:round/>
            <a:headEnd len="sm" w="sm" type="none"/>
            <a:tailEnd len="med" w="med" type="stealth"/>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idx="4294967295" type="subTitle"/>
          </p:nvPr>
        </p:nvSpPr>
        <p:spPr>
          <a:xfrm>
            <a:off x="2238480" y="2371680"/>
            <a:ext cx="4619100" cy="12570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None/>
            </a:pPr>
            <a:r>
              <a:t/>
            </a:r>
            <a:endParaRPr b="0" i="0" sz="1600" u="none" cap="none" strike="noStrike">
              <a:solidFill>
                <a:srgbClr val="FFFFFF"/>
              </a:solidFill>
              <a:latin typeface="Noto Sans Symbols"/>
              <a:ea typeface="Noto Sans Symbols"/>
              <a:cs typeface="Noto Sans Symbols"/>
              <a:sym typeface="Noto Sans Symbols"/>
            </a:endParaRPr>
          </a:p>
        </p:txBody>
      </p:sp>
      <p:sp>
        <p:nvSpPr>
          <p:cNvPr id="135" name="Google Shape;135;p23"/>
          <p:cNvSpPr txBox="1"/>
          <p:nvPr>
            <p:ph idx="4294967295" type="title"/>
          </p:nvPr>
        </p:nvSpPr>
        <p:spPr>
          <a:xfrm>
            <a:off x="2174605" y="249245"/>
            <a:ext cx="4791000" cy="5616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lt1"/>
              </a:buClr>
              <a:buSzPct val="100000"/>
              <a:buFont typeface="Playfair Display"/>
              <a:buNone/>
            </a:pPr>
            <a:r>
              <a:rPr lang="en" sz="4500">
                <a:solidFill>
                  <a:schemeClr val="lt1"/>
                </a:solidFill>
                <a:latin typeface="Playfair Display"/>
                <a:ea typeface="Playfair Display"/>
                <a:cs typeface="Playfair Display"/>
                <a:sym typeface="Playfair Display"/>
              </a:rPr>
              <a:t>Achieved results</a:t>
            </a:r>
            <a:endParaRPr b="0" i="0" sz="4500" u="none" cap="none" strike="noStrike">
              <a:solidFill>
                <a:schemeClr val="dk1"/>
              </a:solidFill>
              <a:latin typeface="Arial"/>
              <a:ea typeface="Arial"/>
              <a:cs typeface="Arial"/>
              <a:sym typeface="Arial"/>
            </a:endParaRPr>
          </a:p>
        </p:txBody>
      </p:sp>
      <p:cxnSp>
        <p:nvCxnSpPr>
          <p:cNvPr id="136" name="Google Shape;136;p23"/>
          <p:cNvCxnSpPr/>
          <p:nvPr/>
        </p:nvCxnSpPr>
        <p:spPr>
          <a:xfrm>
            <a:off x="2177485" y="1116485"/>
            <a:ext cx="4791900" cy="300"/>
          </a:xfrm>
          <a:prstGeom prst="straightConnector1">
            <a:avLst/>
          </a:prstGeom>
          <a:noFill/>
          <a:ln cap="flat" cmpd="sng" w="9525">
            <a:solidFill>
              <a:srgbClr val="F3F3F3"/>
            </a:solidFill>
            <a:prstDash val="solid"/>
            <a:round/>
            <a:headEnd len="sm" w="sm" type="none"/>
            <a:tailEnd len="med" w="med" type="stealth"/>
          </a:ln>
        </p:spPr>
      </p:cxnSp>
      <p:pic>
        <p:nvPicPr>
          <p:cNvPr id="137" name="Google Shape;137;p23"/>
          <p:cNvPicPr preferRelativeResize="0"/>
          <p:nvPr/>
        </p:nvPicPr>
        <p:blipFill>
          <a:blip r:embed="rId3">
            <a:alphaModFix/>
          </a:blip>
          <a:stretch>
            <a:fillRect/>
          </a:stretch>
        </p:blipFill>
        <p:spPr>
          <a:xfrm>
            <a:off x="2536434" y="1727171"/>
            <a:ext cx="4067325" cy="3262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714240" y="895320"/>
            <a:ext cx="4047840" cy="552240"/>
          </a:xfrm>
          <a:prstGeom prst="rect">
            <a:avLst/>
          </a:prstGeom>
          <a:noFill/>
          <a:ln>
            <a:noFill/>
          </a:ln>
        </p:spPr>
        <p:txBody>
          <a:bodyPr anchorCtr="0" anchor="ctr" bIns="91425" lIns="91425" spcFirstLastPara="1" rIns="91425" wrap="square" tIns="91425">
            <a:normAutofit fontScale="83693"/>
          </a:bodyPr>
          <a:lstStyle/>
          <a:p>
            <a:pPr indent="0" lvl="0" marL="0" rtl="0" algn="l">
              <a:lnSpc>
                <a:spcPct val="100000"/>
              </a:lnSpc>
              <a:spcBef>
                <a:spcPts val="0"/>
              </a:spcBef>
              <a:spcAft>
                <a:spcPts val="0"/>
              </a:spcAft>
              <a:buClr>
                <a:schemeClr val="dk1"/>
              </a:buClr>
              <a:buSzPct val="100000"/>
              <a:buFont typeface="Playfair Display"/>
              <a:buNone/>
            </a:pPr>
            <a:r>
              <a:rPr b="0" lang="en" sz="3000" strike="noStrike">
                <a:solidFill>
                  <a:schemeClr val="dk1"/>
                </a:solidFill>
                <a:latin typeface="Playfair Display"/>
                <a:ea typeface="Playfair Display"/>
                <a:cs typeface="Playfair Display"/>
                <a:sym typeface="Playfair Display"/>
              </a:rPr>
              <a:t>Conclusions</a:t>
            </a:r>
            <a:endParaRPr b="0" sz="3000" strike="noStrike">
              <a:solidFill>
                <a:schemeClr val="dk1"/>
              </a:solidFill>
              <a:latin typeface="Arial"/>
              <a:ea typeface="Arial"/>
              <a:cs typeface="Arial"/>
              <a:sym typeface="Arial"/>
            </a:endParaRPr>
          </a:p>
        </p:txBody>
      </p:sp>
      <p:sp>
        <p:nvSpPr>
          <p:cNvPr id="143" name="Google Shape;143;p24"/>
          <p:cNvSpPr txBox="1"/>
          <p:nvPr>
            <p:ph idx="1" type="body"/>
          </p:nvPr>
        </p:nvSpPr>
        <p:spPr>
          <a:xfrm>
            <a:off x="714240" y="1447920"/>
            <a:ext cx="4047840" cy="29430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400"/>
              <a:buFont typeface="Montserrat"/>
              <a:buNone/>
            </a:pPr>
            <a:r>
              <a:rPr b="0" i="0" lang="en" sz="1400" u="none" cap="none" strike="noStrike">
                <a:solidFill>
                  <a:schemeClr val="dk1"/>
                </a:solidFill>
                <a:latin typeface="Montserrat"/>
                <a:ea typeface="Montserrat"/>
                <a:cs typeface="Montserrat"/>
                <a:sym typeface="Montserrat"/>
              </a:rPr>
              <a:t>In summary, this project highlights the use of traffic accident data to predict severity levels effectively. The insights derived can significantly influence road safety policies and interventions. By focusing on key attributes and analyzing trends, we equip stakeholders with the knowledge needed to enhance public safety. Continuous monitoring and utilization of big data will be crucial in reducing accidents and improving overall traffic conditions.</a:t>
            </a:r>
            <a:endParaRPr b="0" i="0" sz="1400" u="none" cap="none" strike="noStrike">
              <a:solidFill>
                <a:srgbClr val="000000"/>
              </a:solidFill>
              <a:latin typeface="Arial"/>
              <a:ea typeface="Arial"/>
              <a:cs typeface="Arial"/>
              <a:sym typeface="Arial"/>
            </a:endParaRPr>
          </a:p>
        </p:txBody>
      </p:sp>
      <p:sp>
        <p:nvSpPr>
          <p:cNvPr id="144" name="Google Shape;144;p24"/>
          <p:cNvSpPr/>
          <p:nvPr/>
        </p:nvSpPr>
        <p:spPr>
          <a:xfrm>
            <a:off x="5016600" y="534960"/>
            <a:ext cx="3411720" cy="4073040"/>
          </a:xfrm>
          <a:prstGeom prst="round2SameRect">
            <a:avLst>
              <a:gd fmla="val 50000" name="adj1"/>
              <a:gd fmla="val 0" name="adj2"/>
            </a:avLst>
          </a:prstGeom>
          <a:blipFill rotWithShape="1">
            <a:blip r:embed="rId3">
              <a:alphaModFix/>
            </a:blip>
            <a:stretch>
              <a:fillRect b="0" l="0" r="0" t="0"/>
            </a:stretch>
          </a:blip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Noto Sans Symbols"/>
              <a:ea typeface="Noto Sans Symbols"/>
              <a:cs typeface="Noto Sans Symbols"/>
              <a:sym typeface="Noto Sans Symbol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idx="4294967295" type="title"/>
          </p:nvPr>
        </p:nvSpPr>
        <p:spPr>
          <a:xfrm>
            <a:off x="714240" y="542880"/>
            <a:ext cx="4447800" cy="105696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5000"/>
              <a:buFont typeface="Playfair Display"/>
              <a:buNone/>
            </a:pPr>
            <a:r>
              <a:rPr b="0" i="0" lang="en" sz="5000" u="none" cap="none" strike="noStrike">
                <a:solidFill>
                  <a:schemeClr val="dk1"/>
                </a:solidFill>
                <a:latin typeface="Playfair Display"/>
                <a:ea typeface="Playfair Display"/>
                <a:cs typeface="Playfair Display"/>
                <a:sym typeface="Playfair Display"/>
              </a:rPr>
              <a:t>Thank you!</a:t>
            </a:r>
            <a:endParaRPr b="0" i="0" sz="5000" u="none" cap="none" strike="noStrike">
              <a:solidFill>
                <a:schemeClr val="dk1"/>
              </a:solidFill>
              <a:latin typeface="Arial"/>
              <a:ea typeface="Arial"/>
              <a:cs typeface="Arial"/>
              <a:sym typeface="Arial"/>
            </a:endParaRPr>
          </a:p>
        </p:txBody>
      </p:sp>
      <p:sp>
        <p:nvSpPr>
          <p:cNvPr id="150" name="Google Shape;150;p25"/>
          <p:cNvSpPr txBox="1"/>
          <p:nvPr>
            <p:ph idx="4294967295" type="subTitle"/>
          </p:nvPr>
        </p:nvSpPr>
        <p:spPr>
          <a:xfrm>
            <a:off x="714240" y="1504800"/>
            <a:ext cx="4447800" cy="109512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chemeClr val="dk1"/>
              </a:buClr>
              <a:buSzPts val="2000"/>
              <a:buFont typeface="Montserrat"/>
              <a:buNone/>
            </a:pPr>
            <a:r>
              <a:rPr b="1" i="0" lang="en" sz="2000" u="none" cap="none" strike="noStrike">
                <a:solidFill>
                  <a:schemeClr val="dk1"/>
                </a:solidFill>
                <a:latin typeface="Montserrat"/>
                <a:ea typeface="Montserrat"/>
                <a:cs typeface="Montserrat"/>
                <a:sym typeface="Montserrat"/>
              </a:rPr>
              <a:t>Do you have any questions?</a:t>
            </a:r>
            <a:endParaRPr b="0" i="0" sz="2000" u="none" cap="none" strike="noStrike">
              <a:solidFill>
                <a:srgbClr val="000000"/>
              </a:solidFill>
              <a:latin typeface="Noto Sans Symbols"/>
              <a:ea typeface="Noto Sans Symbols"/>
              <a:cs typeface="Noto Sans Symbols"/>
              <a:sym typeface="Noto Sans Symbols"/>
            </a:endParaRPr>
          </a:p>
        </p:txBody>
      </p:sp>
      <p:sp>
        <p:nvSpPr>
          <p:cNvPr id="151" name="Google Shape;151;p25"/>
          <p:cNvSpPr/>
          <p:nvPr/>
        </p:nvSpPr>
        <p:spPr>
          <a:xfrm>
            <a:off x="790560" y="2724120"/>
            <a:ext cx="437760" cy="437760"/>
          </a:xfrm>
          <a:prstGeom prst="rect">
            <a:avLst/>
          </a:prstGeom>
          <a:noFill/>
          <a:ln>
            <a:noFill/>
          </a:ln>
        </p:spPr>
        <p:txBody>
          <a:bodyPr anchorCtr="0" anchor="t" bIns="218875" lIns="870823075" spcFirstLastPara="1" rIns="870823075" wrap="square" tIns="218875">
            <a:noAutofit/>
          </a:bodyPr>
          <a:lstStyle/>
          <a:p>
            <a:pPr indent="0" lvl="0" marL="0" marR="0" rtl="0" algn="l">
              <a:lnSpc>
                <a:spcPct val="100000"/>
              </a:lnSpc>
              <a:spcBef>
                <a:spcPts val="0"/>
              </a:spcBef>
              <a:spcAft>
                <a:spcPts val="0"/>
              </a:spcAft>
              <a:buNone/>
            </a:pPr>
            <a:r>
              <a:t/>
            </a:r>
            <a:endParaRPr b="0" sz="1800" strike="noStrike">
              <a:solidFill>
                <a:schemeClr val="dk1"/>
              </a:solidFill>
              <a:latin typeface="Arial"/>
              <a:ea typeface="Arial"/>
              <a:cs typeface="Arial"/>
              <a:sym typeface="Arial"/>
            </a:endParaRPr>
          </a:p>
        </p:txBody>
      </p:sp>
      <p:sp>
        <p:nvSpPr>
          <p:cNvPr id="152" name="Google Shape;152;p25"/>
          <p:cNvSpPr/>
          <p:nvPr/>
        </p:nvSpPr>
        <p:spPr>
          <a:xfrm>
            <a:off x="1657440" y="2724120"/>
            <a:ext cx="437760" cy="437760"/>
          </a:xfrm>
          <a:prstGeom prst="rect">
            <a:avLst/>
          </a:prstGeom>
          <a:noFill/>
          <a:ln>
            <a:noFill/>
          </a:ln>
        </p:spPr>
        <p:txBody>
          <a:bodyPr anchorCtr="0" anchor="t" bIns="218875" lIns="870823075" spcFirstLastPara="1" rIns="870823075" wrap="square" tIns="218875">
            <a:noAutofit/>
          </a:bodyPr>
          <a:lstStyle/>
          <a:p>
            <a:pPr indent="0" lvl="0" marL="0" marR="0" rtl="0" algn="l">
              <a:lnSpc>
                <a:spcPct val="100000"/>
              </a:lnSpc>
              <a:spcBef>
                <a:spcPts val="0"/>
              </a:spcBef>
              <a:spcAft>
                <a:spcPts val="0"/>
              </a:spcAft>
              <a:buNone/>
            </a:pPr>
            <a:r>
              <a:t/>
            </a:r>
            <a:endParaRPr b="0" sz="1800" strike="noStrike">
              <a:solidFill>
                <a:schemeClr val="dk1"/>
              </a:solidFill>
              <a:latin typeface="Arial"/>
              <a:ea typeface="Arial"/>
              <a:cs typeface="Arial"/>
              <a:sym typeface="Arial"/>
            </a:endParaRPr>
          </a:p>
        </p:txBody>
      </p:sp>
      <p:sp>
        <p:nvSpPr>
          <p:cNvPr id="153" name="Google Shape;153;p25"/>
          <p:cNvSpPr/>
          <p:nvPr/>
        </p:nvSpPr>
        <p:spPr>
          <a:xfrm>
            <a:off x="2523960" y="2724120"/>
            <a:ext cx="437760" cy="437760"/>
          </a:xfrm>
          <a:prstGeom prst="rect">
            <a:avLst/>
          </a:prstGeom>
          <a:noFill/>
          <a:ln>
            <a:noFill/>
          </a:ln>
        </p:spPr>
        <p:txBody>
          <a:bodyPr anchorCtr="0" anchor="t" bIns="218875" lIns="870823075" spcFirstLastPara="1" rIns="870823075" wrap="square" tIns="218875">
            <a:noAutofit/>
          </a:bodyPr>
          <a:lstStyle/>
          <a:p>
            <a:pPr indent="0" lvl="0" marL="0" marR="0" rtl="0" algn="l">
              <a:lnSpc>
                <a:spcPct val="100000"/>
              </a:lnSpc>
              <a:spcBef>
                <a:spcPts val="0"/>
              </a:spcBef>
              <a:spcAft>
                <a:spcPts val="0"/>
              </a:spcAft>
              <a:buNone/>
            </a:pPr>
            <a:r>
              <a:t/>
            </a:r>
            <a:endParaRPr b="0" sz="1800" strike="noStrike">
              <a:solidFill>
                <a:schemeClr val="dk1"/>
              </a:solidFill>
              <a:latin typeface="Arial"/>
              <a:ea typeface="Arial"/>
              <a:cs typeface="Arial"/>
              <a:sym typeface="Arial"/>
            </a:endParaRPr>
          </a:p>
        </p:txBody>
      </p:sp>
      <p:grpSp>
        <p:nvGrpSpPr>
          <p:cNvPr id="154" name="Google Shape;154;p25"/>
          <p:cNvGrpSpPr/>
          <p:nvPr/>
        </p:nvGrpSpPr>
        <p:grpSpPr>
          <a:xfrm>
            <a:off x="879120" y="2803680"/>
            <a:ext cx="275760" cy="275760"/>
            <a:chOff x="879120" y="2803680"/>
            <a:chExt cx="275760" cy="275760"/>
          </a:xfrm>
        </p:grpSpPr>
        <p:sp>
          <p:nvSpPr>
            <p:cNvPr id="155" name="Google Shape;155;p25"/>
            <p:cNvSpPr/>
            <p:nvPr/>
          </p:nvSpPr>
          <p:spPr>
            <a:xfrm>
              <a:off x="879120" y="2803680"/>
              <a:ext cx="275760" cy="275760"/>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strike="noStrike">
                <a:solidFill>
                  <a:srgbClr val="FFFFFF"/>
                </a:solidFill>
                <a:latin typeface="Noto Sans Symbols"/>
                <a:ea typeface="Noto Sans Symbols"/>
                <a:cs typeface="Noto Sans Symbols"/>
                <a:sym typeface="Noto Sans Symbols"/>
              </a:endParaRPr>
            </a:p>
          </p:txBody>
        </p:sp>
        <p:sp>
          <p:nvSpPr>
            <p:cNvPr id="156" name="Google Shape;156;p25"/>
            <p:cNvSpPr/>
            <p:nvPr/>
          </p:nvSpPr>
          <p:spPr>
            <a:xfrm>
              <a:off x="943200" y="2869200"/>
              <a:ext cx="146880" cy="144000"/>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anchorCtr="0" anchor="ctr" bIns="72000" lIns="91425" spcFirstLastPara="1" rIns="91425" wrap="square" tIns="72000">
              <a:noAutofit/>
            </a:bodyPr>
            <a:lstStyle/>
            <a:p>
              <a:pPr indent="0" lvl="0" marL="0" marR="0" rtl="0" algn="l">
                <a:lnSpc>
                  <a:spcPct val="100000"/>
                </a:lnSpc>
                <a:spcBef>
                  <a:spcPts val="0"/>
                </a:spcBef>
                <a:spcAft>
                  <a:spcPts val="0"/>
                </a:spcAft>
                <a:buNone/>
              </a:pPr>
              <a:r>
                <a:t/>
              </a:r>
              <a:endParaRPr b="0" sz="1800" strike="noStrike">
                <a:solidFill>
                  <a:srgbClr val="FFFFFF"/>
                </a:solidFill>
                <a:latin typeface="Noto Sans Symbols"/>
                <a:ea typeface="Noto Sans Symbols"/>
                <a:cs typeface="Noto Sans Symbols"/>
                <a:sym typeface="Noto Sans Symbols"/>
              </a:endParaRPr>
            </a:p>
          </p:txBody>
        </p:sp>
        <p:sp>
          <p:nvSpPr>
            <p:cNvPr id="157" name="Google Shape;157;p25"/>
            <p:cNvSpPr/>
            <p:nvPr/>
          </p:nvSpPr>
          <p:spPr>
            <a:xfrm>
              <a:off x="1072800" y="2838960"/>
              <a:ext cx="37440" cy="3708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anchorCtr="0" anchor="ctr" bIns="18700" lIns="91425" spcFirstLastPara="1" rIns="91425" wrap="square" tIns="18700">
              <a:noAutofit/>
            </a:bodyPr>
            <a:lstStyle/>
            <a:p>
              <a:pPr indent="0" lvl="0" marL="0" marR="0" rtl="0" algn="l">
                <a:lnSpc>
                  <a:spcPct val="100000"/>
                </a:lnSpc>
                <a:spcBef>
                  <a:spcPts val="0"/>
                </a:spcBef>
                <a:spcAft>
                  <a:spcPts val="0"/>
                </a:spcAft>
                <a:buNone/>
              </a:pPr>
              <a:r>
                <a:t/>
              </a:r>
              <a:endParaRPr b="0" sz="1800" strike="noStrike">
                <a:solidFill>
                  <a:srgbClr val="FFFFFF"/>
                </a:solidFill>
                <a:latin typeface="Noto Sans Symbols"/>
                <a:ea typeface="Noto Sans Symbols"/>
                <a:cs typeface="Noto Sans Symbols"/>
                <a:sym typeface="Noto Sans Symbols"/>
              </a:endParaRPr>
            </a:p>
          </p:txBody>
        </p:sp>
      </p:grpSp>
      <p:grpSp>
        <p:nvGrpSpPr>
          <p:cNvPr id="158" name="Google Shape;158;p25"/>
          <p:cNvGrpSpPr/>
          <p:nvPr/>
        </p:nvGrpSpPr>
        <p:grpSpPr>
          <a:xfrm>
            <a:off x="1744920" y="2822400"/>
            <a:ext cx="266400" cy="237960"/>
            <a:chOff x="1744920" y="2822400"/>
            <a:chExt cx="266400" cy="237960"/>
          </a:xfrm>
        </p:grpSpPr>
        <p:sp>
          <p:nvSpPr>
            <p:cNvPr id="159" name="Google Shape;159;p25"/>
            <p:cNvSpPr/>
            <p:nvPr/>
          </p:nvSpPr>
          <p:spPr>
            <a:xfrm>
              <a:off x="1754280" y="2906280"/>
              <a:ext cx="60840" cy="15408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anchorCtr="0" anchor="ctr" bIns="77025" lIns="91425" spcFirstLastPara="1" rIns="91425" wrap="square" tIns="77025">
              <a:noAutofit/>
            </a:bodyPr>
            <a:lstStyle/>
            <a:p>
              <a:pPr indent="0" lvl="0" marL="0" marR="0" rtl="0" algn="l">
                <a:lnSpc>
                  <a:spcPct val="100000"/>
                </a:lnSpc>
                <a:spcBef>
                  <a:spcPts val="0"/>
                </a:spcBef>
                <a:spcAft>
                  <a:spcPts val="0"/>
                </a:spcAft>
                <a:buNone/>
              </a:pPr>
              <a:r>
                <a:t/>
              </a:r>
              <a:endParaRPr b="0" sz="1800" strike="noStrike">
                <a:solidFill>
                  <a:srgbClr val="FFFFFF"/>
                </a:solidFill>
                <a:latin typeface="Noto Sans Symbols"/>
                <a:ea typeface="Noto Sans Symbols"/>
                <a:cs typeface="Noto Sans Symbols"/>
                <a:sym typeface="Noto Sans Symbols"/>
              </a:endParaRPr>
            </a:p>
          </p:txBody>
        </p:sp>
        <p:sp>
          <p:nvSpPr>
            <p:cNvPr id="160" name="Google Shape;160;p25"/>
            <p:cNvSpPr/>
            <p:nvPr/>
          </p:nvSpPr>
          <p:spPr>
            <a:xfrm>
              <a:off x="1744920" y="2822400"/>
              <a:ext cx="70200" cy="70200"/>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anchorCtr="0" anchor="ctr" bIns="35275" lIns="91425" spcFirstLastPara="1" rIns="91425" wrap="square" tIns="35275">
              <a:noAutofit/>
            </a:bodyPr>
            <a:lstStyle/>
            <a:p>
              <a:pPr indent="0" lvl="0" marL="0" marR="0" rtl="0" algn="l">
                <a:lnSpc>
                  <a:spcPct val="100000"/>
                </a:lnSpc>
                <a:spcBef>
                  <a:spcPts val="0"/>
                </a:spcBef>
                <a:spcAft>
                  <a:spcPts val="0"/>
                </a:spcAft>
                <a:buNone/>
              </a:pPr>
              <a:r>
                <a:t/>
              </a:r>
              <a:endParaRPr b="0" sz="1800" strike="noStrike">
                <a:solidFill>
                  <a:srgbClr val="FFFFFF"/>
                </a:solidFill>
                <a:latin typeface="Noto Sans Symbols"/>
                <a:ea typeface="Noto Sans Symbols"/>
                <a:cs typeface="Noto Sans Symbols"/>
                <a:sym typeface="Noto Sans Symbols"/>
              </a:endParaRPr>
            </a:p>
          </p:txBody>
        </p:sp>
        <p:sp>
          <p:nvSpPr>
            <p:cNvPr id="161" name="Google Shape;161;p25"/>
            <p:cNvSpPr/>
            <p:nvPr/>
          </p:nvSpPr>
          <p:spPr>
            <a:xfrm>
              <a:off x="1847520" y="2906280"/>
              <a:ext cx="163800" cy="15408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anchorCtr="0" anchor="ctr" bIns="77025" lIns="91425" spcFirstLastPara="1" rIns="91425" wrap="square" tIns="77025">
              <a:noAutofit/>
            </a:bodyPr>
            <a:lstStyle/>
            <a:p>
              <a:pPr indent="0" lvl="0" marL="0" marR="0" rtl="0" algn="l">
                <a:lnSpc>
                  <a:spcPct val="100000"/>
                </a:lnSpc>
                <a:spcBef>
                  <a:spcPts val="0"/>
                </a:spcBef>
                <a:spcAft>
                  <a:spcPts val="0"/>
                </a:spcAft>
                <a:buNone/>
              </a:pPr>
              <a:r>
                <a:t/>
              </a:r>
              <a:endParaRPr b="0" sz="1800" strike="noStrike">
                <a:solidFill>
                  <a:srgbClr val="FFFFFF"/>
                </a:solidFill>
                <a:latin typeface="Noto Sans Symbols"/>
                <a:ea typeface="Noto Sans Symbols"/>
                <a:cs typeface="Noto Sans Symbols"/>
                <a:sym typeface="Noto Sans Symbols"/>
              </a:endParaRPr>
            </a:p>
          </p:txBody>
        </p:sp>
      </p:grpSp>
      <p:sp>
        <p:nvSpPr>
          <p:cNvPr id="162" name="Google Shape;162;p25"/>
          <p:cNvSpPr/>
          <p:nvPr/>
        </p:nvSpPr>
        <p:spPr>
          <a:xfrm>
            <a:off x="2608920" y="2822400"/>
            <a:ext cx="291240" cy="237600"/>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strike="noStrike">
              <a:solidFill>
                <a:srgbClr val="FFFFFF"/>
              </a:solidFill>
              <a:latin typeface="Noto Sans Symbols"/>
              <a:ea typeface="Noto Sans Symbols"/>
              <a:cs typeface="Noto Sans Symbols"/>
              <a:sym typeface="Noto Sans Symbols"/>
            </a:endParaRPr>
          </a:p>
        </p:txBody>
      </p:sp>
      <p:sp>
        <p:nvSpPr>
          <p:cNvPr id="163" name="Google Shape;163;p25"/>
          <p:cNvSpPr/>
          <p:nvPr/>
        </p:nvSpPr>
        <p:spPr>
          <a:xfrm>
            <a:off x="4276800" y="4248000"/>
            <a:ext cx="4152600" cy="13899240"/>
          </a:xfrm>
          <a:prstGeom prst="rect">
            <a:avLst/>
          </a:prstGeom>
          <a:noFill/>
          <a:ln>
            <a:noFill/>
          </a:ln>
        </p:spPr>
        <p:txBody>
          <a:bodyPr anchorCtr="0" anchor="t" bIns="3475075" lIns="870823075" spcFirstLastPara="1" rIns="870823075" wrap="square" tIns="3475075">
            <a:noAutofit/>
          </a:bodyPr>
          <a:lstStyle/>
          <a:p>
            <a:pPr indent="0" lvl="0" marL="0" marR="0" rtl="0" algn="r">
              <a:lnSpc>
                <a:spcPct val="100000"/>
              </a:lnSpc>
              <a:spcBef>
                <a:spcPts val="0"/>
              </a:spcBef>
              <a:spcAft>
                <a:spcPts val="0"/>
              </a:spcAft>
              <a:buNone/>
            </a:pPr>
            <a:r>
              <a:rPr b="0" lang="en" sz="1200" strike="noStrike">
                <a:solidFill>
                  <a:schemeClr val="dk1"/>
                </a:solidFill>
                <a:latin typeface="Arial"/>
                <a:ea typeface="Arial"/>
                <a:cs typeface="Arial"/>
                <a:sym typeface="Arial"/>
              </a:rPr>
              <a:t>Please keep this slide for attribution</a:t>
            </a:r>
            <a:endParaRPr b="0" sz="1200" strike="noStrike">
              <a:solidFill>
                <a:srgbClr val="000000"/>
              </a:solidFill>
              <a:latin typeface="Noto Sans Symbols"/>
              <a:ea typeface="Noto Sans Symbols"/>
              <a:cs typeface="Noto Sans Symbols"/>
              <a:sym typeface="Noto Sans Symbols"/>
            </a:endParaRPr>
          </a:p>
        </p:txBody>
      </p:sp>
      <p:cxnSp>
        <p:nvCxnSpPr>
          <p:cNvPr id="164" name="Google Shape;164;p25"/>
          <p:cNvCxnSpPr/>
          <p:nvPr/>
        </p:nvCxnSpPr>
        <p:spPr>
          <a:xfrm>
            <a:off x="3187440" y="3492000"/>
            <a:ext cx="5239080" cy="360"/>
          </a:xfrm>
          <a:prstGeom prst="straightConnector1">
            <a:avLst/>
          </a:prstGeom>
          <a:noFill/>
          <a:ln cap="flat" cmpd="sng" w="9525">
            <a:solidFill>
              <a:srgbClr val="191919"/>
            </a:solidFill>
            <a:prstDash val="solid"/>
            <a:round/>
            <a:headEnd len="sm" w="sm"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2"/>
          <p:cNvSpPr txBox="1"/>
          <p:nvPr>
            <p:ph idx="4294967295" type="subTitle"/>
          </p:nvPr>
        </p:nvSpPr>
        <p:spPr>
          <a:xfrm>
            <a:off x="2238480" y="2371680"/>
            <a:ext cx="4619160" cy="1257120"/>
          </a:xfrm>
          <a:prstGeom prst="rect">
            <a:avLst/>
          </a:prstGeom>
          <a:noFill/>
          <a:ln>
            <a:noFill/>
          </a:ln>
        </p:spPr>
        <p:txBody>
          <a:bodyPr anchorCtr="0" anchor="ctr" bIns="91425" lIns="91425" spcFirstLastPara="1" rIns="91425" wrap="square" tIns="91425">
            <a:normAutofit fontScale="93198" lnSpcReduction="10000"/>
          </a:bodyPr>
          <a:lstStyle/>
          <a:p>
            <a:pPr indent="0" lvl="0" marL="0" marR="0" rtl="0" algn="l">
              <a:lnSpc>
                <a:spcPct val="100000"/>
              </a:lnSpc>
              <a:spcBef>
                <a:spcPts val="0"/>
              </a:spcBef>
              <a:spcAft>
                <a:spcPts val="0"/>
              </a:spcAft>
              <a:buNone/>
            </a:pPr>
            <a:r>
              <a:rPr b="0" i="0" lang="en" sz="1600" u="none" cap="none" strike="noStrike">
                <a:solidFill>
                  <a:schemeClr val="lt1"/>
                </a:solidFill>
                <a:latin typeface="Montserrat"/>
                <a:ea typeface="Montserrat"/>
                <a:cs typeface="Montserrat"/>
                <a:sym typeface="Montserrat"/>
              </a:rPr>
              <a:t>This presentation explores a predictive analysis project focused on traffic accident severity, utilizing big data techniques to enhance road safety. We will cover the project goals, dataset characteristics, and key findings derived from our data analysis.</a:t>
            </a:r>
            <a:endParaRPr b="0" i="0" sz="1600" u="none" cap="none" strike="noStrike">
              <a:solidFill>
                <a:srgbClr val="FFFFFF"/>
              </a:solidFill>
              <a:latin typeface="Noto Sans Symbols"/>
              <a:ea typeface="Noto Sans Symbols"/>
              <a:cs typeface="Noto Sans Symbols"/>
              <a:sym typeface="Noto Sans Symbols"/>
            </a:endParaRPr>
          </a:p>
        </p:txBody>
      </p:sp>
      <p:sp>
        <p:nvSpPr>
          <p:cNvPr id="55" name="Google Shape;55;p12"/>
          <p:cNvSpPr txBox="1"/>
          <p:nvPr>
            <p:ph idx="4294967295" type="title"/>
          </p:nvPr>
        </p:nvSpPr>
        <p:spPr>
          <a:xfrm>
            <a:off x="2238480" y="1352520"/>
            <a:ext cx="4790880" cy="561600"/>
          </a:xfrm>
          <a:prstGeom prst="rect">
            <a:avLst/>
          </a:prstGeom>
          <a:noFill/>
          <a:ln>
            <a:noFill/>
          </a:ln>
        </p:spPr>
        <p:txBody>
          <a:bodyPr anchorCtr="0" anchor="ctr" bIns="91425" lIns="91425" spcFirstLastPara="1" rIns="91425" wrap="square" tIns="91425">
            <a:normAutofit fontScale="57537"/>
          </a:bodyPr>
          <a:lstStyle/>
          <a:p>
            <a:pPr indent="0" lvl="0" marL="0" marR="0" rtl="0" algn="l">
              <a:lnSpc>
                <a:spcPct val="100000"/>
              </a:lnSpc>
              <a:spcBef>
                <a:spcPts val="0"/>
              </a:spcBef>
              <a:spcAft>
                <a:spcPts val="0"/>
              </a:spcAft>
              <a:buClr>
                <a:schemeClr val="lt1"/>
              </a:buClr>
              <a:buSzPct val="100000"/>
              <a:buFont typeface="Playfair Display"/>
              <a:buNone/>
            </a:pPr>
            <a:r>
              <a:rPr b="0" i="0" lang="en" sz="4500" u="none" cap="none" strike="noStrike">
                <a:solidFill>
                  <a:schemeClr val="lt1"/>
                </a:solidFill>
                <a:latin typeface="Playfair Display"/>
                <a:ea typeface="Playfair Display"/>
                <a:cs typeface="Playfair Display"/>
                <a:sym typeface="Playfair Display"/>
              </a:rPr>
              <a:t>Introduction</a:t>
            </a:r>
            <a:endParaRPr b="0" i="0" sz="4500" u="none" cap="none" strike="noStrike">
              <a:solidFill>
                <a:schemeClr val="dk1"/>
              </a:solidFill>
              <a:latin typeface="Arial"/>
              <a:ea typeface="Arial"/>
              <a:cs typeface="Arial"/>
              <a:sym typeface="Arial"/>
            </a:endParaRPr>
          </a:p>
        </p:txBody>
      </p:sp>
      <p:cxnSp>
        <p:nvCxnSpPr>
          <p:cNvPr id="56" name="Google Shape;56;p12"/>
          <p:cNvCxnSpPr/>
          <p:nvPr/>
        </p:nvCxnSpPr>
        <p:spPr>
          <a:xfrm>
            <a:off x="2241360" y="2219760"/>
            <a:ext cx="4791960" cy="360"/>
          </a:xfrm>
          <a:prstGeom prst="straightConnector1">
            <a:avLst/>
          </a:prstGeom>
          <a:noFill/>
          <a:ln cap="flat" cmpd="sng" w="9525">
            <a:solidFill>
              <a:srgbClr val="F3F3F3"/>
            </a:solidFill>
            <a:prstDash val="solid"/>
            <a:round/>
            <a:headEnd len="sm" w="sm" type="none"/>
            <a:tailEnd len="med" w="med" type="stealth"/>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3"/>
          <p:cNvSpPr txBox="1"/>
          <p:nvPr>
            <p:ph idx="4294967295" type="title"/>
          </p:nvPr>
        </p:nvSpPr>
        <p:spPr>
          <a:xfrm>
            <a:off x="1066680" y="1933560"/>
            <a:ext cx="6533640" cy="561600"/>
          </a:xfrm>
          <a:prstGeom prst="rect">
            <a:avLst/>
          </a:prstGeom>
          <a:noFill/>
          <a:ln>
            <a:noFill/>
          </a:ln>
        </p:spPr>
        <p:txBody>
          <a:bodyPr anchorCtr="0" anchor="ctr" bIns="91425" lIns="91425" spcFirstLastPara="1" rIns="91425" wrap="square" tIns="91425">
            <a:normAutofit fontScale="52996"/>
          </a:bodyPr>
          <a:lstStyle/>
          <a:p>
            <a:pPr indent="0" lvl="0" marL="0" marR="0" rtl="0" algn="l">
              <a:lnSpc>
                <a:spcPct val="100000"/>
              </a:lnSpc>
              <a:spcBef>
                <a:spcPts val="0"/>
              </a:spcBef>
              <a:spcAft>
                <a:spcPts val="0"/>
              </a:spcAft>
              <a:buClr>
                <a:schemeClr val="lt1"/>
              </a:buClr>
              <a:buSzPct val="100000"/>
              <a:buFont typeface="Playfair Display"/>
              <a:buNone/>
            </a:pPr>
            <a:r>
              <a:rPr b="0" i="0" lang="en" sz="5000" u="none" cap="none" strike="noStrike">
                <a:solidFill>
                  <a:schemeClr val="lt1"/>
                </a:solidFill>
                <a:latin typeface="Playfair Display"/>
                <a:ea typeface="Playfair Display"/>
                <a:cs typeface="Playfair Display"/>
                <a:sym typeface="Playfair Display"/>
              </a:rPr>
              <a:t>Project Goal</a:t>
            </a:r>
            <a:endParaRPr b="0" i="0" sz="5000" u="none" cap="none" strike="noStrike">
              <a:solidFill>
                <a:schemeClr val="dk1"/>
              </a:solidFill>
              <a:latin typeface="Arial"/>
              <a:ea typeface="Arial"/>
              <a:cs typeface="Arial"/>
              <a:sym typeface="Arial"/>
            </a:endParaRPr>
          </a:p>
        </p:txBody>
      </p:sp>
      <p:sp>
        <p:nvSpPr>
          <p:cNvPr id="62" name="Google Shape;62;p13"/>
          <p:cNvSpPr txBox="1"/>
          <p:nvPr>
            <p:ph idx="4294967295" type="title"/>
          </p:nvPr>
        </p:nvSpPr>
        <p:spPr>
          <a:xfrm>
            <a:off x="1066680" y="933480"/>
            <a:ext cx="914040" cy="914040"/>
          </a:xfrm>
          <a:prstGeom prst="rect">
            <a:avLst/>
          </a:prstGeom>
          <a:noFill/>
          <a:ln>
            <a:noFill/>
          </a:ln>
        </p:spPr>
        <p:txBody>
          <a:bodyPr anchorCtr="0" anchor="ctr" bIns="91425" lIns="91425" spcFirstLastPara="1" rIns="91425" wrap="square" tIns="91425">
            <a:normAutofit fontScale="81153"/>
          </a:bodyPr>
          <a:lstStyle/>
          <a:p>
            <a:pPr indent="0" lvl="0" marL="0" marR="0" rtl="0" algn="l">
              <a:lnSpc>
                <a:spcPct val="100000"/>
              </a:lnSpc>
              <a:spcBef>
                <a:spcPts val="0"/>
              </a:spcBef>
              <a:spcAft>
                <a:spcPts val="0"/>
              </a:spcAft>
              <a:buClr>
                <a:schemeClr val="lt1"/>
              </a:buClr>
              <a:buSzPct val="100000"/>
              <a:buFont typeface="Playfair Display"/>
              <a:buNone/>
            </a:pPr>
            <a:r>
              <a:rPr b="0" i="1" lang="en" sz="6000" u="none" cap="none" strike="noStrike">
                <a:solidFill>
                  <a:schemeClr val="lt1"/>
                </a:solidFill>
                <a:latin typeface="Playfair Display"/>
                <a:ea typeface="Playfair Display"/>
                <a:cs typeface="Playfair Display"/>
                <a:sym typeface="Playfair Display"/>
              </a:rPr>
              <a:t>01</a:t>
            </a:r>
            <a:endParaRPr b="0" i="0" sz="6000" u="none" cap="none" strike="noStrike">
              <a:solidFill>
                <a:schemeClr val="dk1"/>
              </a:solidFill>
              <a:latin typeface="Arial"/>
              <a:ea typeface="Arial"/>
              <a:cs typeface="Arial"/>
              <a:sym typeface="Arial"/>
            </a:endParaRPr>
          </a:p>
        </p:txBody>
      </p:sp>
      <p:sp>
        <p:nvSpPr>
          <p:cNvPr id="63" name="Google Shape;63;p13"/>
          <p:cNvSpPr txBox="1"/>
          <p:nvPr>
            <p:ph idx="4294967295" type="subTitle"/>
          </p:nvPr>
        </p:nvSpPr>
        <p:spPr>
          <a:xfrm>
            <a:off x="5010120" y="3381480"/>
            <a:ext cx="3200040" cy="590040"/>
          </a:xfrm>
          <a:prstGeom prst="rect">
            <a:avLst/>
          </a:prstGeom>
          <a:noFill/>
          <a:ln>
            <a:noFill/>
          </a:ln>
        </p:spPr>
        <p:txBody>
          <a:bodyPr anchorCtr="0" anchor="ctr" bIns="91425" lIns="91425" spcFirstLastPara="1" rIns="91425" wrap="square" tIns="91425">
            <a:normAutofit/>
          </a:bodyPr>
          <a:lstStyle/>
          <a:p>
            <a:pPr indent="0" lvl="0" marL="0" marR="0" rtl="0" algn="ctr">
              <a:spcBef>
                <a:spcPts val="0"/>
              </a:spcBef>
              <a:spcAft>
                <a:spcPts val="0"/>
              </a:spcAft>
              <a:buSzPts val="1600"/>
              <a:buFont typeface="Arial"/>
              <a:buNone/>
            </a:pPr>
            <a:r>
              <a:t/>
            </a:r>
            <a:endParaRPr b="0" i="0" sz="1600" u="none" cap="none" strike="noStrike">
              <a:solidFill>
                <a:schemeClr val="lt1"/>
              </a:solidFill>
              <a:latin typeface="Montserrat"/>
              <a:ea typeface="Montserrat"/>
              <a:cs typeface="Montserrat"/>
              <a:sym typeface="Montserrat"/>
            </a:endParaRPr>
          </a:p>
        </p:txBody>
      </p:sp>
      <p:cxnSp>
        <p:nvCxnSpPr>
          <p:cNvPr id="64" name="Google Shape;64;p13"/>
          <p:cNvCxnSpPr/>
          <p:nvPr/>
        </p:nvCxnSpPr>
        <p:spPr>
          <a:xfrm>
            <a:off x="4974120" y="3167280"/>
            <a:ext cx="3452040" cy="360"/>
          </a:xfrm>
          <a:prstGeom prst="straightConnector1">
            <a:avLst/>
          </a:prstGeom>
          <a:noFill/>
          <a:ln cap="flat" cmpd="sng" w="9525">
            <a:solidFill>
              <a:srgbClr val="F3F3F3"/>
            </a:solidFill>
            <a:prstDash val="solid"/>
            <a:round/>
            <a:headEnd len="sm" w="sm" type="none"/>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idx="4294967295" type="subTitle"/>
          </p:nvPr>
        </p:nvSpPr>
        <p:spPr>
          <a:xfrm>
            <a:off x="2238480" y="2371680"/>
            <a:ext cx="4619160" cy="1257120"/>
          </a:xfrm>
          <a:prstGeom prst="rect">
            <a:avLst/>
          </a:prstGeom>
          <a:noFill/>
          <a:ln>
            <a:noFill/>
          </a:ln>
        </p:spPr>
        <p:txBody>
          <a:bodyPr anchorCtr="0" anchor="ctr" bIns="91425" lIns="91425" spcFirstLastPara="1" rIns="91425" wrap="square" tIns="91425">
            <a:normAutofit fontScale="86943"/>
          </a:bodyPr>
          <a:lstStyle/>
          <a:p>
            <a:pPr indent="0" lvl="0" marL="0" marR="0" rtl="0" algn="l">
              <a:lnSpc>
                <a:spcPct val="100000"/>
              </a:lnSpc>
              <a:spcBef>
                <a:spcPts val="0"/>
              </a:spcBef>
              <a:spcAft>
                <a:spcPts val="0"/>
              </a:spcAft>
              <a:buNone/>
            </a:pPr>
            <a:r>
              <a:rPr b="0" i="0" lang="en" sz="1600" u="none" cap="none" strike="noStrike">
                <a:solidFill>
                  <a:schemeClr val="lt1"/>
                </a:solidFill>
                <a:latin typeface="Montserrat"/>
                <a:ea typeface="Montserrat"/>
                <a:cs typeface="Montserrat"/>
                <a:sym typeface="Montserrat"/>
              </a:rPr>
              <a:t>The project aims to utilize machine learning algorithms to analyze historical traffic accident data. By examining patterns, we will predict the severity of future accidents. This prediction helps authorities to implement measures to improve road safety based on data-driven insights.</a:t>
            </a:r>
            <a:endParaRPr b="0" i="0" sz="1600" u="none" cap="none" strike="noStrike">
              <a:solidFill>
                <a:srgbClr val="FFFFFF"/>
              </a:solidFill>
              <a:latin typeface="Noto Sans Symbols"/>
              <a:ea typeface="Noto Sans Symbols"/>
              <a:cs typeface="Noto Sans Symbols"/>
              <a:sym typeface="Noto Sans Symbols"/>
            </a:endParaRPr>
          </a:p>
        </p:txBody>
      </p:sp>
      <p:sp>
        <p:nvSpPr>
          <p:cNvPr id="70" name="Google Shape;70;p14"/>
          <p:cNvSpPr txBox="1"/>
          <p:nvPr>
            <p:ph idx="4294967295" type="title"/>
          </p:nvPr>
        </p:nvSpPr>
        <p:spPr>
          <a:xfrm>
            <a:off x="2238480" y="1352520"/>
            <a:ext cx="4790880" cy="561600"/>
          </a:xfrm>
          <a:prstGeom prst="rect">
            <a:avLst/>
          </a:prstGeom>
          <a:noFill/>
          <a:ln>
            <a:noFill/>
          </a:ln>
        </p:spPr>
        <p:txBody>
          <a:bodyPr anchorCtr="0" anchor="ctr" bIns="91425" lIns="91425" spcFirstLastPara="1" rIns="91425" wrap="square" tIns="91425">
            <a:normAutofit fontScale="57537"/>
          </a:bodyPr>
          <a:lstStyle/>
          <a:p>
            <a:pPr indent="0" lvl="0" marL="0" marR="0" rtl="0" algn="l">
              <a:lnSpc>
                <a:spcPct val="100000"/>
              </a:lnSpc>
              <a:spcBef>
                <a:spcPts val="0"/>
              </a:spcBef>
              <a:spcAft>
                <a:spcPts val="0"/>
              </a:spcAft>
              <a:buClr>
                <a:schemeClr val="lt1"/>
              </a:buClr>
              <a:buSzPct val="100000"/>
              <a:buFont typeface="Playfair Display"/>
              <a:buNone/>
            </a:pPr>
            <a:r>
              <a:rPr b="0" i="0" lang="en" sz="4500" u="none" cap="none" strike="noStrike">
                <a:solidFill>
                  <a:schemeClr val="lt1"/>
                </a:solidFill>
                <a:latin typeface="Playfair Display"/>
                <a:ea typeface="Playfair Display"/>
                <a:cs typeface="Playfair Display"/>
                <a:sym typeface="Playfair Display"/>
              </a:rPr>
              <a:t>Analyze traffic data for predictions</a:t>
            </a:r>
            <a:endParaRPr b="0" i="0" sz="4500" u="none" cap="none" strike="noStrike">
              <a:solidFill>
                <a:schemeClr val="dk1"/>
              </a:solidFill>
              <a:latin typeface="Arial"/>
              <a:ea typeface="Arial"/>
              <a:cs typeface="Arial"/>
              <a:sym typeface="Arial"/>
            </a:endParaRPr>
          </a:p>
        </p:txBody>
      </p:sp>
      <p:cxnSp>
        <p:nvCxnSpPr>
          <p:cNvPr id="71" name="Google Shape;71;p14"/>
          <p:cNvCxnSpPr/>
          <p:nvPr/>
        </p:nvCxnSpPr>
        <p:spPr>
          <a:xfrm>
            <a:off x="2241360" y="2219760"/>
            <a:ext cx="4791960" cy="360"/>
          </a:xfrm>
          <a:prstGeom prst="straightConnector1">
            <a:avLst/>
          </a:prstGeom>
          <a:noFill/>
          <a:ln cap="flat" cmpd="sng" w="9525">
            <a:solidFill>
              <a:srgbClr val="F3F3F3"/>
            </a:solidFill>
            <a:prstDash val="solid"/>
            <a:round/>
            <a:headEnd len="sm" w="sm" type="none"/>
            <a:tailEnd len="med" w="med" type="stealth"/>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idx="4294967295" type="subTitle"/>
          </p:nvPr>
        </p:nvSpPr>
        <p:spPr>
          <a:xfrm>
            <a:off x="290655" y="1253405"/>
            <a:ext cx="4619100" cy="1257000"/>
          </a:xfrm>
          <a:prstGeom prst="rect">
            <a:avLst/>
          </a:prstGeom>
          <a:noFill/>
          <a:ln>
            <a:noFill/>
          </a:ln>
        </p:spPr>
        <p:txBody>
          <a:bodyPr anchorCtr="0" anchor="ctr" bIns="91425" lIns="91425" spcFirstLastPara="1" rIns="91425" wrap="square" tIns="91425">
            <a:normAutofit fontScale="77500" lnSpcReduction="10000"/>
          </a:bodyPr>
          <a:lstStyle/>
          <a:p>
            <a:pPr indent="0" lvl="0" marL="0" marR="0" rtl="0" algn="l">
              <a:lnSpc>
                <a:spcPct val="100000"/>
              </a:lnSpc>
              <a:spcBef>
                <a:spcPts val="0"/>
              </a:spcBef>
              <a:spcAft>
                <a:spcPts val="0"/>
              </a:spcAft>
              <a:buNone/>
            </a:pPr>
            <a:r>
              <a:rPr b="0" i="0" lang="en" sz="1600" u="none" cap="none" strike="noStrike">
                <a:solidFill>
                  <a:schemeClr val="lt1"/>
                </a:solidFill>
                <a:latin typeface="Montserrat"/>
                <a:ea typeface="Montserrat"/>
                <a:cs typeface="Montserrat"/>
                <a:sym typeface="Montserrat"/>
              </a:rPr>
              <a:t>Through our analysis, we will uncover significant trends related to accident frequency and severity across different geographic areas. Understanding how factors such as weather conditions and road features impact accident rates enables leaders to prioritize interventions and enhancements in traffic management.</a:t>
            </a:r>
            <a:endParaRPr b="0" i="0" sz="1600" u="none" cap="none" strike="noStrike">
              <a:solidFill>
                <a:srgbClr val="FFFFFF"/>
              </a:solidFill>
              <a:latin typeface="Noto Sans Symbols"/>
              <a:ea typeface="Noto Sans Symbols"/>
              <a:cs typeface="Noto Sans Symbols"/>
              <a:sym typeface="Noto Sans Symbols"/>
            </a:endParaRPr>
          </a:p>
        </p:txBody>
      </p:sp>
      <p:sp>
        <p:nvSpPr>
          <p:cNvPr id="77" name="Google Shape;77;p15"/>
          <p:cNvSpPr txBox="1"/>
          <p:nvPr>
            <p:ph idx="4294967295" type="title"/>
          </p:nvPr>
        </p:nvSpPr>
        <p:spPr>
          <a:xfrm>
            <a:off x="290655" y="234245"/>
            <a:ext cx="4791000" cy="561600"/>
          </a:xfrm>
          <a:prstGeom prst="rect">
            <a:avLst/>
          </a:prstGeom>
          <a:noFill/>
          <a:ln>
            <a:noFill/>
          </a:ln>
        </p:spPr>
        <p:txBody>
          <a:bodyPr anchorCtr="0" anchor="ctr" bIns="91425" lIns="91425" spcFirstLastPara="1" rIns="91425" wrap="square" tIns="91425">
            <a:normAutofit fontScale="57537"/>
          </a:bodyPr>
          <a:lstStyle/>
          <a:p>
            <a:pPr indent="0" lvl="0" marL="0" marR="0" rtl="0" algn="l">
              <a:lnSpc>
                <a:spcPct val="100000"/>
              </a:lnSpc>
              <a:spcBef>
                <a:spcPts val="0"/>
              </a:spcBef>
              <a:spcAft>
                <a:spcPts val="0"/>
              </a:spcAft>
              <a:buClr>
                <a:schemeClr val="lt1"/>
              </a:buClr>
              <a:buSzPct val="100000"/>
              <a:buFont typeface="Playfair Display"/>
              <a:buNone/>
            </a:pPr>
            <a:r>
              <a:rPr b="0" i="0" lang="en" sz="4500" u="none" cap="none" strike="noStrike">
                <a:solidFill>
                  <a:schemeClr val="lt1"/>
                </a:solidFill>
                <a:latin typeface="Playfair Display"/>
                <a:ea typeface="Playfair Display"/>
                <a:cs typeface="Playfair Display"/>
                <a:sym typeface="Playfair Display"/>
              </a:rPr>
              <a:t>Identify patterns and trends</a:t>
            </a:r>
            <a:endParaRPr b="0" i="0" sz="4500" u="none" cap="none" strike="noStrike">
              <a:solidFill>
                <a:schemeClr val="dk1"/>
              </a:solidFill>
              <a:latin typeface="Arial"/>
              <a:ea typeface="Arial"/>
              <a:cs typeface="Arial"/>
              <a:sym typeface="Arial"/>
            </a:endParaRPr>
          </a:p>
        </p:txBody>
      </p:sp>
      <p:pic>
        <p:nvPicPr>
          <p:cNvPr id="78" name="Google Shape;78;p15"/>
          <p:cNvPicPr preferRelativeResize="0"/>
          <p:nvPr/>
        </p:nvPicPr>
        <p:blipFill>
          <a:blip r:embed="rId3">
            <a:alphaModFix/>
          </a:blip>
          <a:stretch>
            <a:fillRect/>
          </a:stretch>
        </p:blipFill>
        <p:spPr>
          <a:xfrm>
            <a:off x="3538050" y="2586480"/>
            <a:ext cx="5440251" cy="24023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714240" y="895320"/>
            <a:ext cx="4047840" cy="552240"/>
          </a:xfrm>
          <a:prstGeom prst="rect">
            <a:avLst/>
          </a:prstGeom>
          <a:noFill/>
          <a:ln>
            <a:noFill/>
          </a:ln>
        </p:spPr>
        <p:txBody>
          <a:bodyPr anchorCtr="0" anchor="ctr" bIns="91425" lIns="91425" spcFirstLastPara="1" rIns="91425" wrap="square" tIns="91425">
            <a:normAutofit fontScale="65019"/>
          </a:bodyPr>
          <a:lstStyle/>
          <a:p>
            <a:pPr indent="0" lvl="0" marL="0" rtl="0" algn="l">
              <a:lnSpc>
                <a:spcPct val="100000"/>
              </a:lnSpc>
              <a:spcBef>
                <a:spcPts val="0"/>
              </a:spcBef>
              <a:spcAft>
                <a:spcPts val="0"/>
              </a:spcAft>
              <a:buClr>
                <a:schemeClr val="dk1"/>
              </a:buClr>
              <a:buSzPct val="100000"/>
              <a:buFont typeface="Playfair Display"/>
              <a:buNone/>
            </a:pPr>
            <a:r>
              <a:rPr b="0" lang="en" sz="3000" strike="noStrike">
                <a:solidFill>
                  <a:schemeClr val="dk1"/>
                </a:solidFill>
                <a:latin typeface="Playfair Display"/>
                <a:ea typeface="Playfair Display"/>
                <a:cs typeface="Playfair Display"/>
                <a:sym typeface="Playfair Display"/>
              </a:rPr>
              <a:t>Provide insights for safety improvements</a:t>
            </a:r>
            <a:endParaRPr b="0" sz="3000" strike="noStrike">
              <a:solidFill>
                <a:schemeClr val="dk1"/>
              </a:solidFill>
              <a:latin typeface="Arial"/>
              <a:ea typeface="Arial"/>
              <a:cs typeface="Arial"/>
              <a:sym typeface="Arial"/>
            </a:endParaRPr>
          </a:p>
        </p:txBody>
      </p:sp>
      <p:sp>
        <p:nvSpPr>
          <p:cNvPr id="84" name="Google Shape;84;p16"/>
          <p:cNvSpPr txBox="1"/>
          <p:nvPr>
            <p:ph idx="1" type="body"/>
          </p:nvPr>
        </p:nvSpPr>
        <p:spPr>
          <a:xfrm>
            <a:off x="714240" y="1447920"/>
            <a:ext cx="4047840" cy="29430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400"/>
              <a:buFont typeface="Montserrat"/>
              <a:buNone/>
            </a:pPr>
            <a:r>
              <a:rPr b="0" i="0" lang="en" sz="1400" u="none" cap="none" strike="noStrike">
                <a:solidFill>
                  <a:schemeClr val="dk1"/>
                </a:solidFill>
                <a:latin typeface="Montserrat"/>
                <a:ea typeface="Montserrat"/>
                <a:cs typeface="Montserrat"/>
                <a:sym typeface="Montserrat"/>
              </a:rPr>
              <a:t>The analyses conducted will yield actionable insights for road safety stakeholders. By understanding the correlations between different factors, such as weather patterns and road infrastructure, authorities can make informed decisions about where to allocate resources for traffic safety improvements. This may include enhanced signage, improved lighting, and increased law enforcement presence in high-risk areas.</a:t>
            </a:r>
            <a:endParaRPr b="0" i="0" sz="1400" u="none" cap="none" strike="noStrike">
              <a:solidFill>
                <a:srgbClr val="000000"/>
              </a:solidFill>
              <a:latin typeface="Arial"/>
              <a:ea typeface="Arial"/>
              <a:cs typeface="Arial"/>
              <a:sym typeface="Arial"/>
            </a:endParaRPr>
          </a:p>
        </p:txBody>
      </p:sp>
      <p:sp>
        <p:nvSpPr>
          <p:cNvPr id="85" name="Google Shape;85;p16"/>
          <p:cNvSpPr/>
          <p:nvPr/>
        </p:nvSpPr>
        <p:spPr>
          <a:xfrm>
            <a:off x="5016600" y="534960"/>
            <a:ext cx="3411720" cy="4073040"/>
          </a:xfrm>
          <a:prstGeom prst="round2SameRect">
            <a:avLst>
              <a:gd fmla="val 50000" name="adj1"/>
              <a:gd fmla="val 0" name="adj2"/>
            </a:avLst>
          </a:prstGeom>
          <a:blipFill rotWithShape="1">
            <a:blip r:embed="rId3">
              <a:alphaModFix/>
            </a:blip>
            <a:stretch>
              <a:fillRect b="0" l="0" r="0" t="0"/>
            </a:stretch>
          </a:blip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Noto Sans Symbols"/>
              <a:ea typeface="Noto Sans Symbols"/>
              <a:cs typeface="Noto Sans Symbols"/>
              <a:sym typeface="Noto Sans Symbol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idx="4294967295" type="title"/>
          </p:nvPr>
        </p:nvSpPr>
        <p:spPr>
          <a:xfrm>
            <a:off x="1066680" y="1933560"/>
            <a:ext cx="6533640" cy="561600"/>
          </a:xfrm>
          <a:prstGeom prst="rect">
            <a:avLst/>
          </a:prstGeom>
          <a:noFill/>
          <a:ln>
            <a:noFill/>
          </a:ln>
        </p:spPr>
        <p:txBody>
          <a:bodyPr anchorCtr="0" anchor="ctr" bIns="91425" lIns="91425" spcFirstLastPara="1" rIns="91425" wrap="square" tIns="91425">
            <a:normAutofit fontScale="52996"/>
          </a:bodyPr>
          <a:lstStyle/>
          <a:p>
            <a:pPr indent="0" lvl="0" marL="0" marR="0" rtl="0" algn="l">
              <a:lnSpc>
                <a:spcPct val="100000"/>
              </a:lnSpc>
              <a:spcBef>
                <a:spcPts val="0"/>
              </a:spcBef>
              <a:spcAft>
                <a:spcPts val="0"/>
              </a:spcAft>
              <a:buClr>
                <a:schemeClr val="lt1"/>
              </a:buClr>
              <a:buSzPct val="100000"/>
              <a:buFont typeface="Playfair Display"/>
              <a:buNone/>
            </a:pPr>
            <a:r>
              <a:rPr b="0" i="0" lang="en" sz="5000" u="none" cap="none" strike="noStrike">
                <a:solidFill>
                  <a:schemeClr val="lt1"/>
                </a:solidFill>
                <a:latin typeface="Playfair Display"/>
                <a:ea typeface="Playfair Display"/>
                <a:cs typeface="Playfair Display"/>
                <a:sym typeface="Playfair Display"/>
              </a:rPr>
              <a:t>Dataset Overview</a:t>
            </a:r>
            <a:endParaRPr b="0" i="0" sz="5000" u="none" cap="none" strike="noStrike">
              <a:solidFill>
                <a:schemeClr val="dk1"/>
              </a:solidFill>
              <a:latin typeface="Arial"/>
              <a:ea typeface="Arial"/>
              <a:cs typeface="Arial"/>
              <a:sym typeface="Arial"/>
            </a:endParaRPr>
          </a:p>
        </p:txBody>
      </p:sp>
      <p:sp>
        <p:nvSpPr>
          <p:cNvPr id="91" name="Google Shape;91;p17"/>
          <p:cNvSpPr txBox="1"/>
          <p:nvPr>
            <p:ph idx="4294967295" type="title"/>
          </p:nvPr>
        </p:nvSpPr>
        <p:spPr>
          <a:xfrm>
            <a:off x="1066680" y="933480"/>
            <a:ext cx="914040" cy="914040"/>
          </a:xfrm>
          <a:prstGeom prst="rect">
            <a:avLst/>
          </a:prstGeom>
          <a:noFill/>
          <a:ln>
            <a:noFill/>
          </a:ln>
        </p:spPr>
        <p:txBody>
          <a:bodyPr anchorCtr="0" anchor="ctr" bIns="91425" lIns="91425" spcFirstLastPara="1" rIns="91425" wrap="square" tIns="91425">
            <a:normAutofit fontScale="81153"/>
          </a:bodyPr>
          <a:lstStyle/>
          <a:p>
            <a:pPr indent="0" lvl="0" marL="0" marR="0" rtl="0" algn="l">
              <a:lnSpc>
                <a:spcPct val="100000"/>
              </a:lnSpc>
              <a:spcBef>
                <a:spcPts val="0"/>
              </a:spcBef>
              <a:spcAft>
                <a:spcPts val="0"/>
              </a:spcAft>
              <a:buClr>
                <a:schemeClr val="lt1"/>
              </a:buClr>
              <a:buSzPct val="100000"/>
              <a:buFont typeface="Playfair Display"/>
              <a:buNone/>
            </a:pPr>
            <a:r>
              <a:rPr b="0" i="1" lang="en" sz="6000" u="none" cap="none" strike="noStrike">
                <a:solidFill>
                  <a:schemeClr val="lt1"/>
                </a:solidFill>
                <a:latin typeface="Playfair Display"/>
                <a:ea typeface="Playfair Display"/>
                <a:cs typeface="Playfair Display"/>
                <a:sym typeface="Playfair Display"/>
              </a:rPr>
              <a:t>02</a:t>
            </a:r>
            <a:endParaRPr b="0" i="0" sz="6000" u="none" cap="none" strike="noStrike">
              <a:solidFill>
                <a:schemeClr val="dk1"/>
              </a:solidFill>
              <a:latin typeface="Arial"/>
              <a:ea typeface="Arial"/>
              <a:cs typeface="Arial"/>
              <a:sym typeface="Arial"/>
            </a:endParaRPr>
          </a:p>
        </p:txBody>
      </p:sp>
      <p:sp>
        <p:nvSpPr>
          <p:cNvPr id="92" name="Google Shape;92;p17"/>
          <p:cNvSpPr txBox="1"/>
          <p:nvPr>
            <p:ph idx="4294967295" type="subTitle"/>
          </p:nvPr>
        </p:nvSpPr>
        <p:spPr>
          <a:xfrm>
            <a:off x="5010120" y="3381480"/>
            <a:ext cx="3200040" cy="590040"/>
          </a:xfrm>
          <a:prstGeom prst="rect">
            <a:avLst/>
          </a:prstGeom>
          <a:noFill/>
          <a:ln>
            <a:noFill/>
          </a:ln>
        </p:spPr>
        <p:txBody>
          <a:bodyPr anchorCtr="0" anchor="ctr" bIns="91425" lIns="91425" spcFirstLastPara="1" rIns="91425" wrap="square" tIns="91425">
            <a:normAutofit/>
          </a:bodyPr>
          <a:lstStyle/>
          <a:p>
            <a:pPr indent="0" lvl="0" marL="0" marR="0" rtl="0" algn="ctr">
              <a:spcBef>
                <a:spcPts val="0"/>
              </a:spcBef>
              <a:spcAft>
                <a:spcPts val="0"/>
              </a:spcAft>
              <a:buSzPts val="1600"/>
              <a:buFont typeface="Arial"/>
              <a:buNone/>
            </a:pPr>
            <a:r>
              <a:t/>
            </a:r>
            <a:endParaRPr b="0" i="0" sz="1600" u="none" cap="none" strike="noStrike">
              <a:solidFill>
                <a:schemeClr val="lt1"/>
              </a:solidFill>
              <a:latin typeface="Montserrat"/>
              <a:ea typeface="Montserrat"/>
              <a:cs typeface="Montserrat"/>
              <a:sym typeface="Montserrat"/>
            </a:endParaRPr>
          </a:p>
        </p:txBody>
      </p:sp>
      <p:cxnSp>
        <p:nvCxnSpPr>
          <p:cNvPr id="93" name="Google Shape;93;p17"/>
          <p:cNvCxnSpPr/>
          <p:nvPr/>
        </p:nvCxnSpPr>
        <p:spPr>
          <a:xfrm>
            <a:off x="4974120" y="3167280"/>
            <a:ext cx="3452040" cy="360"/>
          </a:xfrm>
          <a:prstGeom prst="straightConnector1">
            <a:avLst/>
          </a:prstGeom>
          <a:noFill/>
          <a:ln cap="flat" cmpd="sng" w="9525">
            <a:solidFill>
              <a:srgbClr val="F3F3F3"/>
            </a:solidFill>
            <a:prstDash val="solid"/>
            <a:round/>
            <a:headEnd len="sm" w="sm" type="none"/>
            <a:tailEnd len="med" w="med" type="stealth"/>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idx="4294967295" type="subTitle"/>
          </p:nvPr>
        </p:nvSpPr>
        <p:spPr>
          <a:xfrm>
            <a:off x="2238480" y="2371680"/>
            <a:ext cx="4619160" cy="1257120"/>
          </a:xfrm>
          <a:prstGeom prst="rect">
            <a:avLst/>
          </a:prstGeom>
          <a:noFill/>
          <a:ln>
            <a:noFill/>
          </a:ln>
        </p:spPr>
        <p:txBody>
          <a:bodyPr anchorCtr="0" anchor="ctr" bIns="91425" lIns="91425" spcFirstLastPara="1" rIns="91425" wrap="square" tIns="91425">
            <a:normAutofit fontScale="74433" lnSpcReduction="10000"/>
          </a:bodyPr>
          <a:lstStyle/>
          <a:p>
            <a:pPr indent="0" lvl="0" marL="0" marR="0" rtl="0" algn="l">
              <a:lnSpc>
                <a:spcPct val="100000"/>
              </a:lnSpc>
              <a:spcBef>
                <a:spcPts val="0"/>
              </a:spcBef>
              <a:spcAft>
                <a:spcPts val="0"/>
              </a:spcAft>
              <a:buNone/>
            </a:pPr>
            <a:r>
              <a:rPr b="0" i="0" lang="en" sz="1600" u="none" cap="none" strike="noStrike">
                <a:solidFill>
                  <a:schemeClr val="lt1"/>
                </a:solidFill>
                <a:latin typeface="Montserrat"/>
                <a:ea typeface="Montserrat"/>
                <a:cs typeface="Montserrat"/>
                <a:sym typeface="Montserrat"/>
              </a:rPr>
              <a:t>The dataset utilized for this analysis is sourced from Kaggle, containing approximately 1,000,000 records across 46 columns. It offers a comprehensive view of traffic accidents, detailing various attributes that can be analyzed to predict severity. The large size of the dataset helps in ensuring statistically significant conclusions can be drawn from the analyses performed.</a:t>
            </a:r>
            <a:endParaRPr b="0" i="0" sz="1600" u="none" cap="none" strike="noStrike">
              <a:solidFill>
                <a:srgbClr val="FFFFFF"/>
              </a:solidFill>
              <a:latin typeface="Noto Sans Symbols"/>
              <a:ea typeface="Noto Sans Symbols"/>
              <a:cs typeface="Noto Sans Symbols"/>
              <a:sym typeface="Noto Sans Symbols"/>
            </a:endParaRPr>
          </a:p>
        </p:txBody>
      </p:sp>
      <p:sp>
        <p:nvSpPr>
          <p:cNvPr id="99" name="Google Shape;99;p18"/>
          <p:cNvSpPr txBox="1"/>
          <p:nvPr>
            <p:ph idx="4294967295" type="title"/>
          </p:nvPr>
        </p:nvSpPr>
        <p:spPr>
          <a:xfrm>
            <a:off x="2238480" y="1352520"/>
            <a:ext cx="4790880" cy="561600"/>
          </a:xfrm>
          <a:prstGeom prst="rect">
            <a:avLst/>
          </a:prstGeom>
          <a:noFill/>
          <a:ln>
            <a:noFill/>
          </a:ln>
        </p:spPr>
        <p:txBody>
          <a:bodyPr anchorCtr="0" anchor="ctr" bIns="91425" lIns="91425" spcFirstLastPara="1" rIns="91425" wrap="square" tIns="91425">
            <a:normAutofit fontScale="57537"/>
          </a:bodyPr>
          <a:lstStyle/>
          <a:p>
            <a:pPr indent="0" lvl="0" marL="0" marR="0" rtl="0" algn="l">
              <a:lnSpc>
                <a:spcPct val="100000"/>
              </a:lnSpc>
              <a:spcBef>
                <a:spcPts val="0"/>
              </a:spcBef>
              <a:spcAft>
                <a:spcPts val="0"/>
              </a:spcAft>
              <a:buClr>
                <a:schemeClr val="lt1"/>
              </a:buClr>
              <a:buSzPct val="100000"/>
              <a:buFont typeface="Playfair Display"/>
              <a:buNone/>
            </a:pPr>
            <a:r>
              <a:rPr b="0" i="0" lang="en" sz="4500" u="none" cap="none" strike="noStrike">
                <a:solidFill>
                  <a:schemeClr val="lt1"/>
                </a:solidFill>
                <a:latin typeface="Playfair Display"/>
                <a:ea typeface="Playfair Display"/>
                <a:cs typeface="Playfair Display"/>
                <a:sym typeface="Playfair Display"/>
              </a:rPr>
              <a:t>Data source and characteristics</a:t>
            </a:r>
            <a:endParaRPr b="0" i="0" sz="4500" u="none" cap="none" strike="noStrike">
              <a:solidFill>
                <a:schemeClr val="dk1"/>
              </a:solidFill>
              <a:latin typeface="Arial"/>
              <a:ea typeface="Arial"/>
              <a:cs typeface="Arial"/>
              <a:sym typeface="Arial"/>
            </a:endParaRPr>
          </a:p>
        </p:txBody>
      </p:sp>
      <p:cxnSp>
        <p:nvCxnSpPr>
          <p:cNvPr id="100" name="Google Shape;100;p18"/>
          <p:cNvCxnSpPr/>
          <p:nvPr/>
        </p:nvCxnSpPr>
        <p:spPr>
          <a:xfrm>
            <a:off x="2241360" y="2219760"/>
            <a:ext cx="4791960" cy="360"/>
          </a:xfrm>
          <a:prstGeom prst="straightConnector1">
            <a:avLst/>
          </a:prstGeom>
          <a:noFill/>
          <a:ln cap="flat" cmpd="sng" w="9525">
            <a:solidFill>
              <a:srgbClr val="F3F3F3"/>
            </a:solidFill>
            <a:prstDash val="solid"/>
            <a:round/>
            <a:headEnd len="sm" w="sm" type="none"/>
            <a:tailEnd len="med" w="med" type="stealth"/>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idx="4294967295" type="subTitle"/>
          </p:nvPr>
        </p:nvSpPr>
        <p:spPr>
          <a:xfrm>
            <a:off x="2238480" y="2371680"/>
            <a:ext cx="4619160" cy="1257120"/>
          </a:xfrm>
          <a:prstGeom prst="rect">
            <a:avLst/>
          </a:prstGeom>
          <a:noFill/>
          <a:ln>
            <a:noFill/>
          </a:ln>
        </p:spPr>
        <p:txBody>
          <a:bodyPr anchorCtr="0" anchor="ctr" bIns="91425" lIns="91425" spcFirstLastPara="1" rIns="91425" wrap="square" tIns="91425">
            <a:normAutofit fontScale="77500" lnSpcReduction="20000"/>
          </a:bodyPr>
          <a:lstStyle/>
          <a:p>
            <a:pPr indent="0" lvl="0" marL="0" marR="0" rtl="0" algn="ctr">
              <a:spcBef>
                <a:spcPts val="0"/>
              </a:spcBef>
              <a:spcAft>
                <a:spcPts val="0"/>
              </a:spcAft>
              <a:buNone/>
            </a:pPr>
            <a:r>
              <a:rPr b="0" i="0" lang="en" sz="1600" u="none" cap="none" strike="noStrike">
                <a:solidFill>
                  <a:schemeClr val="lt1"/>
                </a:solidFill>
                <a:latin typeface="Montserrat"/>
                <a:ea typeface="Montserrat"/>
                <a:cs typeface="Montserrat"/>
                <a:sym typeface="Montserrat"/>
              </a:rPr>
              <a:t>Important attributes in the dataset include:</a:t>
            </a:r>
            <a:endParaRPr b="0" i="0" sz="1600" u="none" cap="none" strike="noStrike">
              <a:solidFill>
                <a:srgbClr val="FFFFFF"/>
              </a:solidFill>
              <a:latin typeface="Noto Sans Symbols"/>
              <a:ea typeface="Noto Sans Symbols"/>
              <a:cs typeface="Noto Sans Symbols"/>
              <a:sym typeface="Noto Sans Symbols"/>
            </a:endParaRPr>
          </a:p>
          <a:p>
            <a:pPr indent="0" lvl="0" marL="0" marR="0" rtl="0" algn="ctr">
              <a:spcBef>
                <a:spcPts val="0"/>
              </a:spcBef>
              <a:spcAft>
                <a:spcPts val="0"/>
              </a:spcAft>
              <a:buNone/>
            </a:pPr>
            <a:r>
              <a:rPr b="0" i="0" lang="en" sz="1600" u="none" cap="none" strike="noStrike">
                <a:solidFill>
                  <a:schemeClr val="lt1"/>
                </a:solidFill>
                <a:latin typeface="Montserrat"/>
                <a:ea typeface="Montserrat"/>
                <a:cs typeface="Montserrat"/>
                <a:sym typeface="Montserrat"/>
              </a:rPr>
              <a:t>- </a:t>
            </a:r>
            <a:r>
              <a:rPr b="0" i="0" lang="en" sz="1600" u="none" cap="none" strike="noStrike">
                <a:solidFill>
                  <a:srgbClr val="A4C2F4"/>
                </a:solidFill>
                <a:latin typeface="Montserrat"/>
                <a:ea typeface="Montserrat"/>
                <a:cs typeface="Montserrat"/>
                <a:sym typeface="Montserrat"/>
              </a:rPr>
              <a:t>Severity:</a:t>
            </a:r>
            <a:r>
              <a:rPr b="0" i="0" lang="en" sz="1600" u="none" cap="none" strike="noStrike">
                <a:solidFill>
                  <a:schemeClr val="lt1"/>
                </a:solidFill>
                <a:latin typeface="Montserrat"/>
                <a:ea typeface="Montserrat"/>
                <a:cs typeface="Montserrat"/>
                <a:sym typeface="Montserrat"/>
              </a:rPr>
              <a:t> This is the target variable</a:t>
            </a:r>
            <a:endParaRPr b="0" i="0" sz="1600" u="none" cap="none" strike="noStrike">
              <a:solidFill>
                <a:srgbClr val="FFFFFF"/>
              </a:solidFill>
              <a:latin typeface="Noto Sans Symbols"/>
              <a:ea typeface="Noto Sans Symbols"/>
              <a:cs typeface="Noto Sans Symbols"/>
              <a:sym typeface="Noto Sans Symbols"/>
            </a:endParaRPr>
          </a:p>
          <a:p>
            <a:pPr indent="0" lvl="0" marL="0" marR="0" rtl="0" algn="ctr">
              <a:spcBef>
                <a:spcPts val="0"/>
              </a:spcBef>
              <a:spcAft>
                <a:spcPts val="0"/>
              </a:spcAft>
              <a:buNone/>
            </a:pPr>
            <a:r>
              <a:rPr b="0" i="0" lang="en" sz="1600" u="none" cap="none" strike="noStrike">
                <a:solidFill>
                  <a:schemeClr val="lt1"/>
                </a:solidFill>
                <a:latin typeface="Montserrat"/>
                <a:ea typeface="Montserrat"/>
                <a:cs typeface="Montserrat"/>
                <a:sym typeface="Montserrat"/>
              </a:rPr>
              <a:t>- </a:t>
            </a:r>
            <a:r>
              <a:rPr b="0" i="0" lang="en" sz="1600" u="none" cap="none" strike="noStrike">
                <a:solidFill>
                  <a:srgbClr val="A4C2F4"/>
                </a:solidFill>
                <a:latin typeface="Montserrat"/>
                <a:ea typeface="Montserrat"/>
                <a:cs typeface="Montserrat"/>
                <a:sym typeface="Montserrat"/>
              </a:rPr>
              <a:t>Location:</a:t>
            </a:r>
            <a:r>
              <a:rPr b="0" i="0" lang="en" sz="1600" u="none" cap="none" strike="noStrike">
                <a:solidFill>
                  <a:schemeClr val="lt1"/>
                </a:solidFill>
                <a:latin typeface="Montserrat"/>
                <a:ea typeface="Montserrat"/>
                <a:cs typeface="Montserrat"/>
                <a:sym typeface="Montserrat"/>
              </a:rPr>
              <a:t> Geographic details</a:t>
            </a:r>
            <a:endParaRPr b="0" i="0" sz="1600" u="none" cap="none" strike="noStrike">
              <a:solidFill>
                <a:srgbClr val="FFFFFF"/>
              </a:solidFill>
              <a:latin typeface="Noto Sans Symbols"/>
              <a:ea typeface="Noto Sans Symbols"/>
              <a:cs typeface="Noto Sans Symbols"/>
              <a:sym typeface="Noto Sans Symbols"/>
            </a:endParaRPr>
          </a:p>
          <a:p>
            <a:pPr indent="0" lvl="0" marL="0" marR="0" rtl="0" algn="ctr">
              <a:spcBef>
                <a:spcPts val="0"/>
              </a:spcBef>
              <a:spcAft>
                <a:spcPts val="0"/>
              </a:spcAft>
              <a:buNone/>
            </a:pPr>
            <a:r>
              <a:rPr b="0" i="0" lang="en" sz="1600" u="none" cap="none" strike="noStrike">
                <a:solidFill>
                  <a:schemeClr val="lt1"/>
                </a:solidFill>
                <a:latin typeface="Montserrat"/>
                <a:ea typeface="Montserrat"/>
                <a:cs typeface="Montserrat"/>
                <a:sym typeface="Montserrat"/>
              </a:rPr>
              <a:t>- </a:t>
            </a:r>
            <a:r>
              <a:rPr b="0" i="0" lang="en" sz="1600" u="none" cap="none" strike="noStrike">
                <a:solidFill>
                  <a:srgbClr val="A4C2F4"/>
                </a:solidFill>
                <a:latin typeface="Montserrat"/>
                <a:ea typeface="Montserrat"/>
                <a:cs typeface="Montserrat"/>
                <a:sym typeface="Montserrat"/>
              </a:rPr>
              <a:t>Weather Conditions:</a:t>
            </a:r>
            <a:r>
              <a:rPr b="0" i="0" lang="en" sz="1600" u="none" cap="none" strike="noStrike">
                <a:solidFill>
                  <a:schemeClr val="lt1"/>
                </a:solidFill>
                <a:latin typeface="Montserrat"/>
                <a:ea typeface="Montserrat"/>
                <a:cs typeface="Montserrat"/>
                <a:sym typeface="Montserrat"/>
              </a:rPr>
              <a:t> This includes temperature, humidity, </a:t>
            </a:r>
            <a:r>
              <a:rPr lang="en" sz="1600">
                <a:solidFill>
                  <a:schemeClr val="lt1"/>
                </a:solidFill>
                <a:latin typeface="Montserrat"/>
                <a:ea typeface="Montserrat"/>
                <a:cs typeface="Montserrat"/>
                <a:sym typeface="Montserrat"/>
              </a:rPr>
              <a:t>etc.</a:t>
            </a:r>
            <a:endParaRPr b="0" i="0" sz="1600" u="none" cap="none" strike="noStrike">
              <a:solidFill>
                <a:srgbClr val="FFFFFF"/>
              </a:solidFill>
              <a:latin typeface="Noto Sans Symbols"/>
              <a:ea typeface="Noto Sans Symbols"/>
              <a:cs typeface="Noto Sans Symbols"/>
              <a:sym typeface="Noto Sans Symbols"/>
            </a:endParaRPr>
          </a:p>
          <a:p>
            <a:pPr indent="0" lvl="0" marL="0" marR="0" rtl="0" algn="ctr">
              <a:lnSpc>
                <a:spcPct val="100000"/>
              </a:lnSpc>
              <a:spcBef>
                <a:spcPts val="0"/>
              </a:spcBef>
              <a:spcAft>
                <a:spcPts val="0"/>
              </a:spcAft>
              <a:buNone/>
            </a:pPr>
            <a:r>
              <a:rPr b="0" i="0" lang="en" sz="1600" u="none" cap="none" strike="noStrike">
                <a:solidFill>
                  <a:schemeClr val="lt1"/>
                </a:solidFill>
                <a:latin typeface="Montserrat"/>
                <a:ea typeface="Montserrat"/>
                <a:cs typeface="Montserrat"/>
                <a:sym typeface="Montserrat"/>
              </a:rPr>
              <a:t>- </a:t>
            </a:r>
            <a:r>
              <a:rPr b="0" i="0" lang="en" sz="1600" u="none" cap="none" strike="noStrike">
                <a:solidFill>
                  <a:srgbClr val="A4C2F4"/>
                </a:solidFill>
                <a:latin typeface="Montserrat"/>
                <a:ea typeface="Montserrat"/>
                <a:cs typeface="Montserrat"/>
                <a:sym typeface="Montserrat"/>
              </a:rPr>
              <a:t>Road Features:</a:t>
            </a:r>
            <a:r>
              <a:rPr b="0" i="0" lang="en" sz="1600" u="none" cap="none" strike="noStrike">
                <a:solidFill>
                  <a:schemeClr val="lt1"/>
                </a:solidFill>
                <a:latin typeface="Montserrat"/>
                <a:ea typeface="Montserrat"/>
                <a:cs typeface="Montserrat"/>
                <a:sym typeface="Montserrat"/>
              </a:rPr>
              <a:t> Details on traffic signals, pedestrian crossings, </a:t>
            </a:r>
            <a:r>
              <a:rPr lang="en" sz="1600">
                <a:solidFill>
                  <a:schemeClr val="lt1"/>
                </a:solidFill>
                <a:latin typeface="Montserrat"/>
                <a:ea typeface="Montserrat"/>
                <a:cs typeface="Montserrat"/>
                <a:sym typeface="Montserrat"/>
              </a:rPr>
              <a:t>etc.</a:t>
            </a:r>
            <a:endParaRPr b="0" i="0" sz="1600" u="none" cap="none" strike="noStrike">
              <a:solidFill>
                <a:srgbClr val="FFFFFF"/>
              </a:solidFill>
              <a:latin typeface="Noto Sans Symbols"/>
              <a:ea typeface="Noto Sans Symbols"/>
              <a:cs typeface="Noto Sans Symbols"/>
              <a:sym typeface="Noto Sans Symbols"/>
            </a:endParaRPr>
          </a:p>
        </p:txBody>
      </p:sp>
      <p:sp>
        <p:nvSpPr>
          <p:cNvPr id="106" name="Google Shape;106;p19"/>
          <p:cNvSpPr txBox="1"/>
          <p:nvPr>
            <p:ph idx="4294967295" type="title"/>
          </p:nvPr>
        </p:nvSpPr>
        <p:spPr>
          <a:xfrm>
            <a:off x="2238480" y="1352520"/>
            <a:ext cx="4790880" cy="561600"/>
          </a:xfrm>
          <a:prstGeom prst="rect">
            <a:avLst/>
          </a:prstGeom>
          <a:noFill/>
          <a:ln>
            <a:noFill/>
          </a:ln>
        </p:spPr>
        <p:txBody>
          <a:bodyPr anchorCtr="0" anchor="ctr" bIns="91425" lIns="91425" spcFirstLastPara="1" rIns="91425" wrap="square" tIns="91425">
            <a:normAutofit fontScale="57537"/>
          </a:bodyPr>
          <a:lstStyle/>
          <a:p>
            <a:pPr indent="0" lvl="0" marL="0" marR="0" rtl="0" algn="l">
              <a:lnSpc>
                <a:spcPct val="100000"/>
              </a:lnSpc>
              <a:spcBef>
                <a:spcPts val="0"/>
              </a:spcBef>
              <a:spcAft>
                <a:spcPts val="0"/>
              </a:spcAft>
              <a:buClr>
                <a:schemeClr val="lt1"/>
              </a:buClr>
              <a:buSzPct val="100000"/>
              <a:buFont typeface="Playfair Display"/>
              <a:buNone/>
            </a:pPr>
            <a:r>
              <a:rPr b="0" i="0" lang="en" sz="4500" u="none" cap="none" strike="noStrike">
                <a:solidFill>
                  <a:schemeClr val="lt1"/>
                </a:solidFill>
                <a:latin typeface="Playfair Display"/>
                <a:ea typeface="Playfair Display"/>
                <a:cs typeface="Playfair Display"/>
                <a:sym typeface="Playfair Display"/>
              </a:rPr>
              <a:t>Key attributes of the dataset</a:t>
            </a:r>
            <a:endParaRPr b="0" i="0" sz="4500" u="none" cap="none" strike="noStrike">
              <a:solidFill>
                <a:schemeClr val="dk1"/>
              </a:solidFill>
              <a:latin typeface="Arial"/>
              <a:ea typeface="Arial"/>
              <a:cs typeface="Arial"/>
              <a:sym typeface="Arial"/>
            </a:endParaRPr>
          </a:p>
        </p:txBody>
      </p:sp>
      <p:cxnSp>
        <p:nvCxnSpPr>
          <p:cNvPr id="107" name="Google Shape;107;p19"/>
          <p:cNvCxnSpPr/>
          <p:nvPr/>
        </p:nvCxnSpPr>
        <p:spPr>
          <a:xfrm>
            <a:off x="2241360" y="2219760"/>
            <a:ext cx="4791960" cy="360"/>
          </a:xfrm>
          <a:prstGeom prst="straightConnector1">
            <a:avLst/>
          </a:prstGeom>
          <a:noFill/>
          <a:ln cap="flat" cmpd="sng" w="9525">
            <a:solidFill>
              <a:srgbClr val="F3F3F3"/>
            </a:solidFill>
            <a:prstDash val="solid"/>
            <a:round/>
            <a:headEnd len="sm" w="sm" type="none"/>
            <a:tailEnd len="med" w="med" type="stealth"/>
          </a:ln>
        </p:spPr>
      </p:cxnSp>
    </p:spTree>
  </p:cSld>
  <p:clrMapOvr>
    <a:masterClrMapping/>
  </p:clrMapOvr>
</p:sld>
</file>

<file path=ppt/theme/theme1.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